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sldIdLst>
    <p:sldId id="277" r:id="rId2"/>
    <p:sldId id="264" r:id="rId3"/>
    <p:sldId id="257" r:id="rId4"/>
    <p:sldId id="269" r:id="rId5"/>
    <p:sldId id="276" r:id="rId6"/>
    <p:sldId id="271" r:id="rId7"/>
    <p:sldId id="278" r:id="rId8"/>
    <p:sldId id="279" r:id="rId9"/>
    <p:sldId id="272" r:id="rId10"/>
    <p:sldId id="281" r:id="rId11"/>
    <p:sldId id="273" r:id="rId12"/>
    <p:sldId id="285" r:id="rId13"/>
    <p:sldId id="274" r:id="rId14"/>
    <p:sldId id="256" r:id="rId15"/>
    <p:sldId id="275" r:id="rId16"/>
    <p:sldId id="282" r:id="rId17"/>
    <p:sldId id="283" r:id="rId18"/>
    <p:sldId id="284" r:id="rId19"/>
    <p:sldId id="266" r:id="rId20"/>
    <p:sldId id="267" r:id="rId21"/>
    <p:sldId id="268" r:id="rId22"/>
    <p:sldId id="265" r:id="rId23"/>
    <p:sldId id="262" r:id="rId24"/>
    <p:sldId id="259" r:id="rId25"/>
    <p:sldId id="263" r:id="rId26"/>
    <p:sldId id="280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71"/>
    <p:restoredTop sz="94694"/>
  </p:normalViewPr>
  <p:slideViewPr>
    <p:cSldViewPr snapToGrid="0">
      <p:cViewPr varScale="1">
        <p:scale>
          <a:sx n="121" d="100"/>
          <a:sy n="121" d="100"/>
        </p:scale>
        <p:origin x="44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E1C80B-711D-D542-BF5C-943A71B80455}" type="datetimeFigureOut">
              <a:rPr lang="en-US" smtClean="0"/>
              <a:t>1/24/24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4C7F30-FC2F-D64F-AC71-C3F9333196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8551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Word_embedding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Word_embedding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C7F30-FC2F-D64F-AC71-C3F93331969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6006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The sentence is sent through 3 streams (left), which emerge at the end as the context vector (right). The </a:t>
            </a:r>
            <a:r>
              <a:rPr lang="en-US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3" tooltip="Word embedding"/>
              </a:rPr>
              <a:t>word embedding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size is 300 and the neuron count is 100 in each sub-network of the attention head.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C7F30-FC2F-D64F-AC71-C3F93331969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1947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The sentence is sent through 3 streams (left), which emerge at the end as the context vector (right). The </a:t>
            </a:r>
            <a:r>
              <a:rPr lang="en-US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3" tooltip="Word embedding"/>
              </a:rPr>
              <a:t>word embedding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size is 300 and the neuron count is 100 in each sub-network of the attention head.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C7F30-FC2F-D64F-AC71-C3F93331969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0666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C3B282-2334-CB20-5C41-0EC25D2383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524BACB-ED3A-E385-66C9-899E8B8064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53D20C-51CA-1D57-F419-7405BE5DDD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374E9-509F-2647-967C-43ABCB386500}" type="datetimeFigureOut">
              <a:rPr lang="en-US" smtClean="0"/>
              <a:t>1/24/24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E60D62-43AE-D104-DC4C-49715AD4E2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CAD220-5836-F1A1-4133-F8187DAF22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56ED5-1E75-124D-A008-CB87BE718C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2546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F467E-C9E7-17E4-6651-3CE86B1C2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2029B47-F166-A785-2787-293EAEBF45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3D16A7-C1BC-67C6-E468-CFB0F7A747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374E9-509F-2647-967C-43ABCB386500}" type="datetimeFigureOut">
              <a:rPr lang="en-US" smtClean="0"/>
              <a:t>1/24/24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163FBA-BB00-78D3-7BC5-1021DF0C5B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6348C4-5772-8FC6-AAE0-12AF5CEC6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56ED5-1E75-124D-A008-CB87BE718C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4150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88C423E-C7A2-0E5F-09BE-3E61ED296BE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93C640C-65B4-6012-4BAE-B09A650B13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617C98-60A4-F194-A623-6A5192EDA8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374E9-509F-2647-967C-43ABCB386500}" type="datetimeFigureOut">
              <a:rPr lang="en-US" smtClean="0"/>
              <a:t>1/24/24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69F803-6ABD-3812-0526-17D123614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6D3173-974D-2E0D-CB01-EE349BF01E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56ED5-1E75-124D-A008-CB87BE718C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1470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DF957-030B-F347-26BA-1B59692C5A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528C10-63D1-D211-92F5-1D57261BFE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DAC16B-065C-EB69-F5DB-84F85CDA02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374E9-509F-2647-967C-43ABCB386500}" type="datetimeFigureOut">
              <a:rPr lang="en-US" smtClean="0"/>
              <a:t>1/24/24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C387C7-85AE-D43C-900C-CC215F74FE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782B18-0847-B77B-2E73-EFBE0C260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56ED5-1E75-124D-A008-CB87BE718C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0681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15DFFD-E46E-DCCF-DE20-7241D0A962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9D1C37-B3A2-0BBB-8EB4-736E76E71E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076905-3CFB-3E0D-247A-54A67DC742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374E9-509F-2647-967C-43ABCB386500}" type="datetimeFigureOut">
              <a:rPr lang="en-US" smtClean="0"/>
              <a:t>1/24/24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98E5A2-3440-1FC8-DBBA-5546C80F0F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8001DA-F502-FEAB-B772-988D4417C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56ED5-1E75-124D-A008-CB87BE718C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0696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FCF542-1C0B-2436-2AC8-C1E6B7EB9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02181F-61CC-D6C7-86F9-9283D962087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C15112-7C1B-6F98-A0CC-50B42BA45F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35D497-F2B4-5E27-0DBE-8102728534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374E9-509F-2647-967C-43ABCB386500}" type="datetimeFigureOut">
              <a:rPr lang="en-US" smtClean="0"/>
              <a:t>1/24/24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68FD2E-ECF6-29EA-1B68-44D24F4538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48E00C-871B-CBCC-9FCC-E034C0418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56ED5-1E75-124D-A008-CB87BE718C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18886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24F3AB-2095-4E79-7665-0DAAD42F31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7607A9-4154-A2CC-CAC8-9D32B5B0C2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48FCA3-F727-1D0F-B69A-6ADDFB1399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18F0F6C-D1B4-2E32-9DC4-0A82F4355B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F6B9A41-B6AA-7E90-F10B-68A54A908FC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9BBA6BF-2837-5AFF-F999-1AB6864DF0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374E9-509F-2647-967C-43ABCB386500}" type="datetimeFigureOut">
              <a:rPr lang="en-US" smtClean="0"/>
              <a:t>1/24/24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F44F2B0-5F99-3525-44EC-781EA80ED9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20010D2-0863-A0CE-E781-031F80D46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56ED5-1E75-124D-A008-CB87BE718C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0370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5B0B8-3EA1-60C4-A2E2-79AF59DBDB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5DFB08A-3740-8FC2-13A5-2BEF2635A1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374E9-509F-2647-967C-43ABCB386500}" type="datetimeFigureOut">
              <a:rPr lang="en-US" smtClean="0"/>
              <a:t>1/24/24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AEEDA8-B394-F8AE-EA05-F0FA6A2836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ACA33B-5AF9-9A62-D8CB-340953775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56ED5-1E75-124D-A008-CB87BE718C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714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E120FB-8095-ECE6-D80C-BD0134A252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374E9-509F-2647-967C-43ABCB386500}" type="datetimeFigureOut">
              <a:rPr lang="en-US" smtClean="0"/>
              <a:t>1/24/24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4079503-8F96-FCFD-5D31-B79EFB6D50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C64634-FF01-2D95-5056-FA4300F497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56ED5-1E75-124D-A008-CB87BE718C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8582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6A9D56-46B9-0234-B904-933792354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F6E8EB-190D-0B68-6DFE-33329F82CB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CAB7AC-99FD-AF54-29A8-B4BE64A43F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8FA537-D216-E7B0-4309-57D87508E2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374E9-509F-2647-967C-43ABCB386500}" type="datetimeFigureOut">
              <a:rPr lang="en-US" smtClean="0"/>
              <a:t>1/24/24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53D3CF-39AA-C53F-1E03-8F910B038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D27049-1BC9-4220-7963-05D2EEC5ED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56ED5-1E75-124D-A008-CB87BE718C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828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DB65F1-79D3-BC2F-92BA-9AA23316B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59C0C45-6C98-82CD-8FDA-18554149E3C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D44399-94EC-798F-1C2F-973EFE846F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4CC531-A1B4-4385-6C7B-099A4C2A13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374E9-509F-2647-967C-43ABCB386500}" type="datetimeFigureOut">
              <a:rPr lang="en-US" smtClean="0"/>
              <a:t>1/24/24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AD5662-8CD0-2AEC-4431-EF9456C078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F9A955-D65B-0250-26FD-A8D259BAA1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56ED5-1E75-124D-A008-CB87BE718C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1850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B6EF51D-690D-7903-5FEF-CB5BBABE9A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49BFA3-E91F-4807-43EC-216AC8BFDA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D1051F-54E7-6378-FE78-E3991C2230C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4E374E9-509F-2647-967C-43ABCB386500}" type="datetimeFigureOut">
              <a:rPr lang="en-US" smtClean="0"/>
              <a:t>1/24/24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F1735E-B371-0C6A-6368-ED9C449162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8AB213-2DA9-3545-FBDA-87BD25A6AF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A256ED5-1E75-124D-A008-CB87BE718C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1236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gif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4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image" Target="../media/image22.png"/><Relationship Id="rId5" Type="http://schemas.openxmlformats.org/officeDocument/2006/relationships/image" Target="../media/image17.png"/><Relationship Id="rId10" Type="http://schemas.openxmlformats.org/officeDocument/2006/relationships/image" Target="../media/image11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Relationship Id="rId1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6.png"/><Relationship Id="rId7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rawing of a hand holding a pencil and a pencil&#10;&#10;Description automatically generated">
            <a:extLst>
              <a:ext uri="{FF2B5EF4-FFF2-40B4-BE49-F238E27FC236}">
                <a16:creationId xmlns:a16="http://schemas.microsoft.com/office/drawing/2014/main" id="{0FFC3F4E-054A-BC0F-A87C-EB149A037E6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3000"/>
          </a:blip>
          <a:srcRect l="1086" t="-1" r="2038" b="-1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0747D7C-986F-204F-251C-29F7C7CFBD7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Math409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A6014F-9ADB-0D7A-CD88-A8E6FF4C9A9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4800" dirty="0">
                <a:solidFill>
                  <a:schemeClr val="accent2">
                    <a:lumMod val="50000"/>
                  </a:schemeClr>
                </a:solidFill>
              </a:rPr>
              <a:t>Self-Attention and its Application</a:t>
            </a:r>
          </a:p>
        </p:txBody>
      </p:sp>
    </p:spTree>
    <p:extLst>
      <p:ext uri="{BB962C8B-B14F-4D97-AF65-F5344CB8AC3E}">
        <p14:creationId xmlns:p14="http://schemas.microsoft.com/office/powerpoint/2010/main" val="17305349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process&#10;&#10;Description automatically generated">
            <a:extLst>
              <a:ext uri="{FF2B5EF4-FFF2-40B4-BE49-F238E27FC236}">
                <a16:creationId xmlns:a16="http://schemas.microsoft.com/office/drawing/2014/main" id="{27D8068D-FA32-B8DE-08AA-F7F2787C50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6994" y="5623"/>
            <a:ext cx="5127646" cy="68580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3A5AFF62-0930-06B5-7B10-33F51D14E9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0621" y="288652"/>
            <a:ext cx="9144000" cy="625748"/>
          </a:xfrm>
        </p:spPr>
        <p:txBody>
          <a:bodyPr>
            <a:normAutofit/>
          </a:bodyPr>
          <a:lstStyle/>
          <a:p>
            <a:pPr algn="l"/>
            <a:r>
              <a:rPr lang="en-US" sz="3600" dirty="0">
                <a:solidFill>
                  <a:schemeClr val="accent2">
                    <a:lumMod val="50000"/>
                  </a:schemeClr>
                </a:solidFill>
              </a:rPr>
              <a:t>Transformer: Decoder (The masked MHA)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49B7EEB-B339-21F4-21C7-06F43722465C}"/>
              </a:ext>
            </a:extLst>
          </p:cNvPr>
          <p:cNvSpPr txBox="1"/>
          <p:nvPr/>
        </p:nvSpPr>
        <p:spPr>
          <a:xfrm>
            <a:off x="8479498" y="4121590"/>
            <a:ext cx="217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V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E6CACC1-3066-CED4-00F2-05573016553B}"/>
              </a:ext>
            </a:extLst>
          </p:cNvPr>
          <p:cNvSpPr txBox="1"/>
          <p:nvPr/>
        </p:nvSpPr>
        <p:spPr>
          <a:xfrm>
            <a:off x="8948293" y="4128382"/>
            <a:ext cx="217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K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EF9F8D8-CA67-8AF3-6D0C-D4F3163706A5}"/>
              </a:ext>
            </a:extLst>
          </p:cNvPr>
          <p:cNvSpPr txBox="1"/>
          <p:nvPr/>
        </p:nvSpPr>
        <p:spPr>
          <a:xfrm>
            <a:off x="9286577" y="4106610"/>
            <a:ext cx="217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Q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618C5AF-C3C0-8699-6BB5-E941C0F1EF52}"/>
              </a:ext>
            </a:extLst>
          </p:cNvPr>
          <p:cNvSpPr txBox="1"/>
          <p:nvPr/>
        </p:nvSpPr>
        <p:spPr>
          <a:xfrm>
            <a:off x="817075" y="1026689"/>
            <a:ext cx="66076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F3BDD61-0AA1-9E55-D50F-52E6857A487D}"/>
              </a:ext>
            </a:extLst>
          </p:cNvPr>
          <p:cNvSpPr txBox="1"/>
          <p:nvPr/>
        </p:nvSpPr>
        <p:spPr>
          <a:xfrm>
            <a:off x="9959953" y="4099816"/>
            <a:ext cx="217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V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DBA56AF-D4DC-F96F-99F7-35D4F0655661}"/>
              </a:ext>
            </a:extLst>
          </p:cNvPr>
          <p:cNvSpPr txBox="1"/>
          <p:nvPr/>
        </p:nvSpPr>
        <p:spPr>
          <a:xfrm>
            <a:off x="10428748" y="4106608"/>
            <a:ext cx="217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K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2DDAC36-A9BD-05B3-03F0-CFC84A17AFEE}"/>
              </a:ext>
            </a:extLst>
          </p:cNvPr>
          <p:cNvSpPr txBox="1"/>
          <p:nvPr/>
        </p:nvSpPr>
        <p:spPr>
          <a:xfrm>
            <a:off x="10767032" y="4084836"/>
            <a:ext cx="217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Q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9C13834-696A-A3B1-8168-CB352A04453A}"/>
              </a:ext>
            </a:extLst>
          </p:cNvPr>
          <p:cNvSpPr txBox="1"/>
          <p:nvPr/>
        </p:nvSpPr>
        <p:spPr>
          <a:xfrm>
            <a:off x="9981721" y="2924154"/>
            <a:ext cx="217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V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2362F97-3D4C-0566-98DB-6802B6C1941C}"/>
              </a:ext>
            </a:extLst>
          </p:cNvPr>
          <p:cNvSpPr txBox="1"/>
          <p:nvPr/>
        </p:nvSpPr>
        <p:spPr>
          <a:xfrm>
            <a:off x="10450516" y="2930946"/>
            <a:ext cx="217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K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1DE4C0B-FC81-1140-68BF-20068445C70C}"/>
              </a:ext>
            </a:extLst>
          </p:cNvPr>
          <p:cNvSpPr txBox="1"/>
          <p:nvPr/>
        </p:nvSpPr>
        <p:spPr>
          <a:xfrm>
            <a:off x="10788800" y="2909174"/>
            <a:ext cx="217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Q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B4DF5EB-0D2B-65A4-6D4D-48073A5C35D6}"/>
              </a:ext>
            </a:extLst>
          </p:cNvPr>
          <p:cNvSpPr txBox="1"/>
          <p:nvPr/>
        </p:nvSpPr>
        <p:spPr>
          <a:xfrm>
            <a:off x="11169426" y="3836078"/>
            <a:ext cx="217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66BD4AA-DBD0-379D-10D1-69E57CDA559E}"/>
              </a:ext>
            </a:extLst>
          </p:cNvPr>
          <p:cNvSpPr txBox="1"/>
          <p:nvPr/>
        </p:nvSpPr>
        <p:spPr>
          <a:xfrm>
            <a:off x="10406498" y="3435490"/>
            <a:ext cx="217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Z</a:t>
            </a:r>
          </a:p>
        </p:txBody>
      </p:sp>
      <p:pic>
        <p:nvPicPr>
          <p:cNvPr id="3" name="Picture 2" descr="A blue and green squares with black text&#10;&#10;Description automatically generated">
            <a:extLst>
              <a:ext uri="{FF2B5EF4-FFF2-40B4-BE49-F238E27FC236}">
                <a16:creationId xmlns:a16="http://schemas.microsoft.com/office/drawing/2014/main" id="{BADB80E8-B1BB-70FC-E008-227B92001B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240" y="741657"/>
            <a:ext cx="3651568" cy="1574739"/>
          </a:xfrm>
          <a:prstGeom prst="rect">
            <a:avLst/>
          </a:prstGeom>
        </p:spPr>
      </p:pic>
      <p:pic>
        <p:nvPicPr>
          <p:cNvPr id="7" name="Picture 6" descr="A green squares with black text&#10;&#10;Description automatically generated">
            <a:extLst>
              <a:ext uri="{FF2B5EF4-FFF2-40B4-BE49-F238E27FC236}">
                <a16:creationId xmlns:a16="http://schemas.microsoft.com/office/drawing/2014/main" id="{43FC5D53-4F17-A9B8-C8D6-A8FF392B85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2378" y="2280822"/>
            <a:ext cx="4064000" cy="1524000"/>
          </a:xfrm>
          <a:prstGeom prst="rect">
            <a:avLst/>
          </a:prstGeom>
        </p:spPr>
      </p:pic>
      <p:pic>
        <p:nvPicPr>
          <p:cNvPr id="9" name="Picture 8" descr="A yellow and green squares with numbers and a mask&#10;&#10;Description automatically generated">
            <a:extLst>
              <a:ext uri="{FF2B5EF4-FFF2-40B4-BE49-F238E27FC236}">
                <a16:creationId xmlns:a16="http://schemas.microsoft.com/office/drawing/2014/main" id="{FAA73D83-7809-3674-565D-5EACB54DF2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2000" y="3939227"/>
            <a:ext cx="4064000" cy="1308100"/>
          </a:xfrm>
          <a:prstGeom prst="rect">
            <a:avLst/>
          </a:prstGeom>
        </p:spPr>
      </p:pic>
      <p:pic>
        <p:nvPicPr>
          <p:cNvPr id="11" name="Picture 10" descr="A close-up of a graph&#10;&#10;Description automatically generated">
            <a:extLst>
              <a:ext uri="{FF2B5EF4-FFF2-40B4-BE49-F238E27FC236}">
                <a16:creationId xmlns:a16="http://schemas.microsoft.com/office/drawing/2014/main" id="{A7AF387C-98E5-29AD-49D0-301761469E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58024" y="5247327"/>
            <a:ext cx="3044184" cy="138890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50354B1-3021-7624-9EE0-0A85E90D883B}"/>
              </a:ext>
            </a:extLst>
          </p:cNvPr>
          <p:cNvSpPr txBox="1"/>
          <p:nvPr/>
        </p:nvSpPr>
        <p:spPr>
          <a:xfrm>
            <a:off x="3025993" y="4274016"/>
            <a:ext cx="77938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/>
              <a:t>Hadamard</a:t>
            </a:r>
          </a:p>
          <a:p>
            <a:pPr algn="ctr"/>
            <a:r>
              <a:rPr lang="en-US" sz="1000" dirty="0"/>
              <a:t> </a:t>
            </a:r>
          </a:p>
          <a:p>
            <a:pPr algn="ctr"/>
            <a:r>
              <a:rPr lang="en-US" sz="1000" dirty="0"/>
              <a:t>product</a:t>
            </a:r>
          </a:p>
        </p:txBody>
      </p:sp>
    </p:spTree>
    <p:extLst>
      <p:ext uri="{BB962C8B-B14F-4D97-AF65-F5344CB8AC3E}">
        <p14:creationId xmlns:p14="http://schemas.microsoft.com/office/powerpoint/2010/main" val="37084744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diagram of a process&#10;&#10;Description automatically generated">
            <a:extLst>
              <a:ext uri="{FF2B5EF4-FFF2-40B4-BE49-F238E27FC236}">
                <a16:creationId xmlns:a16="http://schemas.microsoft.com/office/drawing/2014/main" id="{3348ACB6-69D7-5E26-EC93-E5D828B514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1506" y="0"/>
            <a:ext cx="5127646" cy="6858000"/>
          </a:xfrm>
          <a:prstGeom prst="rect">
            <a:avLst/>
          </a:prstGeom>
        </p:spPr>
      </p:pic>
      <p:pic>
        <p:nvPicPr>
          <p:cNvPr id="9" name="Picture 8" descr="A diagram of a computer&#10;&#10;Description automatically generated">
            <a:extLst>
              <a:ext uri="{FF2B5EF4-FFF2-40B4-BE49-F238E27FC236}">
                <a16:creationId xmlns:a16="http://schemas.microsoft.com/office/drawing/2014/main" id="{13BBF548-CD8E-D421-3089-11EAA06763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6344" y="1028704"/>
            <a:ext cx="7734300" cy="50292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A486515-21F4-B81B-6EDC-C25CFF0B76A6}"/>
              </a:ext>
            </a:extLst>
          </p:cNvPr>
          <p:cNvSpPr txBox="1"/>
          <p:nvPr/>
        </p:nvSpPr>
        <p:spPr>
          <a:xfrm>
            <a:off x="571500" y="6486525"/>
            <a:ext cx="7332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jalammar.github.io</a:t>
            </a:r>
            <a:r>
              <a:rPr lang="en-US" dirty="0"/>
              <a:t>/illustrated-transformer/?ref=</a:t>
            </a:r>
            <a:r>
              <a:rPr lang="en-US" dirty="0" err="1"/>
              <a:t>gptechblog.com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EED7609-E7AB-ED8B-FF43-FD0A867270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0621" y="288652"/>
            <a:ext cx="9144000" cy="625748"/>
          </a:xfrm>
        </p:spPr>
        <p:txBody>
          <a:bodyPr>
            <a:normAutofit fontScale="90000"/>
          </a:bodyPr>
          <a:lstStyle/>
          <a:p>
            <a:pPr algn="l"/>
            <a:r>
              <a:rPr lang="en-US" sz="3600" dirty="0">
                <a:solidFill>
                  <a:schemeClr val="accent2">
                    <a:lumMod val="50000"/>
                  </a:schemeClr>
                </a:solidFill>
              </a:rPr>
              <a:t>Transformer : Encoder-Decoder Transformer (Predict)</a:t>
            </a:r>
          </a:p>
        </p:txBody>
      </p:sp>
    </p:spTree>
    <p:extLst>
      <p:ext uri="{BB962C8B-B14F-4D97-AF65-F5344CB8AC3E}">
        <p14:creationId xmlns:p14="http://schemas.microsoft.com/office/powerpoint/2010/main" val="6897403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A486515-21F4-B81B-6EDC-C25CFF0B76A6}"/>
              </a:ext>
            </a:extLst>
          </p:cNvPr>
          <p:cNvSpPr txBox="1"/>
          <p:nvPr/>
        </p:nvSpPr>
        <p:spPr>
          <a:xfrm>
            <a:off x="571500" y="6486525"/>
            <a:ext cx="7332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jalammar.github.io</a:t>
            </a:r>
            <a:r>
              <a:rPr lang="en-US" dirty="0"/>
              <a:t>/illustrated-transformer/?ref=</a:t>
            </a:r>
            <a:r>
              <a:rPr lang="en-US" dirty="0" err="1"/>
              <a:t>gptechblog.com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2A2C1F4-2A88-4150-24E8-2BB6134158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1885" y="1463675"/>
            <a:ext cx="7772400" cy="426995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9EED7609-E7AB-ED8B-FF43-FD0A867270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0621" y="288652"/>
            <a:ext cx="9144000" cy="625748"/>
          </a:xfrm>
        </p:spPr>
        <p:txBody>
          <a:bodyPr>
            <a:normAutofit fontScale="90000"/>
          </a:bodyPr>
          <a:lstStyle/>
          <a:p>
            <a:pPr algn="l"/>
            <a:r>
              <a:rPr lang="en-US" sz="3600" dirty="0">
                <a:solidFill>
                  <a:schemeClr val="accent2">
                    <a:lumMod val="50000"/>
                  </a:schemeClr>
                </a:solidFill>
              </a:rPr>
              <a:t>Transformer : Encoder-Decoder Transformer (Predict)</a:t>
            </a:r>
          </a:p>
        </p:txBody>
      </p:sp>
    </p:spTree>
    <p:extLst>
      <p:ext uri="{BB962C8B-B14F-4D97-AF65-F5344CB8AC3E}">
        <p14:creationId xmlns:p14="http://schemas.microsoft.com/office/powerpoint/2010/main" val="20287128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2789D9C-A3E8-F74D-9C1F-D808390EEC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0621" y="288652"/>
            <a:ext cx="10085004" cy="625748"/>
          </a:xfrm>
        </p:spPr>
        <p:txBody>
          <a:bodyPr>
            <a:normAutofit fontScale="90000"/>
          </a:bodyPr>
          <a:lstStyle/>
          <a:p>
            <a:pPr algn="l"/>
            <a:r>
              <a:rPr lang="en-US" sz="3600" dirty="0">
                <a:solidFill>
                  <a:schemeClr val="accent2">
                    <a:lumMod val="50000"/>
                  </a:schemeClr>
                </a:solidFill>
              </a:rPr>
              <a:t>Transformer: Encoder-Decoder Transformer (Predict </a:t>
            </a:r>
            <a:r>
              <a:rPr lang="en-US" sz="3600" dirty="0" err="1">
                <a:solidFill>
                  <a:schemeClr val="accent2">
                    <a:lumMod val="50000"/>
                  </a:schemeClr>
                </a:solidFill>
              </a:rPr>
              <a:t>conti</a:t>
            </a:r>
            <a:r>
              <a:rPr lang="en-US" sz="3600" dirty="0">
                <a:solidFill>
                  <a:schemeClr val="accent2">
                    <a:lumMod val="50000"/>
                  </a:schemeClr>
                </a:solidFill>
              </a:rPr>
              <a:t>.)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45DCB2-77E7-AA55-5C9F-A77A4B6017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9025" y="1294022"/>
            <a:ext cx="7772400" cy="42699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7B7A979-234E-09B2-E33E-668A65D78882}"/>
              </a:ext>
            </a:extLst>
          </p:cNvPr>
          <p:cNvSpPr txBox="1"/>
          <p:nvPr/>
        </p:nvSpPr>
        <p:spPr>
          <a:xfrm>
            <a:off x="571500" y="6486525"/>
            <a:ext cx="7332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jalammar.github.io</a:t>
            </a:r>
            <a:r>
              <a:rPr lang="en-US" dirty="0"/>
              <a:t>/illustrated-transformer/?ref=</a:t>
            </a:r>
            <a:r>
              <a:rPr lang="en-US" dirty="0" err="1"/>
              <a:t>gptechblog.com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62780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65ED283-A90F-0022-6EBB-1164E8DDAD20}"/>
              </a:ext>
            </a:extLst>
          </p:cNvPr>
          <p:cNvSpPr txBox="1">
            <a:spLocks/>
          </p:cNvSpPr>
          <p:nvPr/>
        </p:nvSpPr>
        <p:spPr>
          <a:xfrm>
            <a:off x="630621" y="288652"/>
            <a:ext cx="9144000" cy="62574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chemeClr val="accent2">
                    <a:lumMod val="50000"/>
                  </a:schemeClr>
                </a:solidFill>
              </a:rPr>
              <a:t>Motivation: Why Self-Attentions?</a:t>
            </a:r>
          </a:p>
        </p:txBody>
      </p:sp>
      <p:pic>
        <p:nvPicPr>
          <p:cNvPr id="3" name="Picture 2" descr="A table with text and numbers&#10;&#10;Description automatically generated">
            <a:extLst>
              <a:ext uri="{FF2B5EF4-FFF2-40B4-BE49-F238E27FC236}">
                <a16:creationId xmlns:a16="http://schemas.microsoft.com/office/drawing/2014/main" id="{740022FD-E11E-133C-16B5-C24D3437F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2221" y="2126737"/>
            <a:ext cx="7772400" cy="2604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6933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47D7C-986F-204F-251C-29F7C7CFBD7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A6014F-9ADB-0D7A-CD88-A8E6FF4C9A9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65552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47D7C-986F-204F-251C-29F7C7CFBD7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A6014F-9ADB-0D7A-CD88-A8E6FF4C9A9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9982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47D7C-986F-204F-251C-29F7C7CFBD7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A6014F-9ADB-0D7A-CD88-A8E6FF4C9A9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2614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47D7C-986F-204F-251C-29F7C7CFBD7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A6014F-9ADB-0D7A-CD88-A8E6FF4C9A9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6719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2249BDB-0F56-8929-8A1B-7D0EC58264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0621" y="288652"/>
            <a:ext cx="9144000" cy="625748"/>
          </a:xfrm>
        </p:spPr>
        <p:txBody>
          <a:bodyPr>
            <a:normAutofit/>
          </a:bodyPr>
          <a:lstStyle/>
          <a:p>
            <a:pPr algn="l"/>
            <a:r>
              <a:rPr lang="en-US" sz="3600" dirty="0"/>
              <a:t>Spatial Attentions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480ABD74-6720-DB01-D550-ECDBF4BBA7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6429" y="1914754"/>
            <a:ext cx="8948288" cy="4654594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Squeeze: using GAP to collect the global spatial information</a:t>
            </a:r>
            <a:r>
              <a:rPr lang="en-US" sz="1800" dirty="0">
                <a:effectLst/>
                <a:latin typeface="LMRoman10"/>
              </a:rPr>
              <a:t>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Excitation: captures channel-wise relationships and outputs an attention vector by using fully-connected layers and non-linear layers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Features: emphasizing important channel and suppressing noise.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Weaknesses: 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GAP is too simple as a first-order statistics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Fully-connected layer in excitation increases the complexity </a:t>
            </a:r>
          </a:p>
          <a:p>
            <a:pPr algn="l"/>
            <a:endParaRPr lang="en-US" dirty="0"/>
          </a:p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23097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diagram of a diagram of a tree branch&#10;&#10;Description automatically generated">
            <a:extLst>
              <a:ext uri="{FF2B5EF4-FFF2-40B4-BE49-F238E27FC236}">
                <a16:creationId xmlns:a16="http://schemas.microsoft.com/office/drawing/2014/main" id="{8B1D8607-7CD6-D617-B2BD-A626EE2D71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2059" y="0"/>
            <a:ext cx="3749941" cy="68580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B2249BDB-0F56-8929-8A1B-7D0EC58264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0621" y="288652"/>
            <a:ext cx="9144000" cy="625748"/>
          </a:xfrm>
        </p:spPr>
        <p:txBody>
          <a:bodyPr>
            <a:normAutofit/>
          </a:bodyPr>
          <a:lstStyle/>
          <a:p>
            <a:pPr algn="l"/>
            <a:r>
              <a:rPr lang="en-US" sz="3600" dirty="0">
                <a:solidFill>
                  <a:schemeClr val="accent2">
                    <a:lumMod val="50000"/>
                  </a:schemeClr>
                </a:solidFill>
              </a:rPr>
              <a:t>Spatial Attentions</a:t>
            </a:r>
            <a:r>
              <a:rPr lang="en-US" sz="3600" dirty="0"/>
              <a:t>: </a:t>
            </a:r>
            <a:r>
              <a:rPr lang="en-US" sz="3600" dirty="0">
                <a:solidFill>
                  <a:srgbClr val="FF0000"/>
                </a:solidFill>
              </a:rPr>
              <a:t>Where</a:t>
            </a:r>
            <a:r>
              <a:rPr lang="en-US" sz="3600" dirty="0"/>
              <a:t> to pay attention?</a:t>
            </a:r>
          </a:p>
        </p:txBody>
      </p:sp>
      <p:pic>
        <p:nvPicPr>
          <p:cNvPr id="8" name="Picture 7" descr="A diagram of a diagram&#10;&#10;Description automatically generated">
            <a:extLst>
              <a:ext uri="{FF2B5EF4-FFF2-40B4-BE49-F238E27FC236}">
                <a16:creationId xmlns:a16="http://schemas.microsoft.com/office/drawing/2014/main" id="{E1592DCD-BB59-EAA2-483D-56630CC4C3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285" y="1264010"/>
            <a:ext cx="8392729" cy="243561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BBFCB9F-2B02-1E79-3088-6855F4E49ACF}"/>
              </a:ext>
            </a:extLst>
          </p:cNvPr>
          <p:cNvSpPr txBox="1"/>
          <p:nvPr/>
        </p:nvSpPr>
        <p:spPr>
          <a:xfrm>
            <a:off x="514350" y="6438543"/>
            <a:ext cx="801693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Guo, Meng-Hao, et al. "Attention mechanisms in computer vision: A survey." </a:t>
            </a:r>
            <a:r>
              <a:rPr lang="en-US" sz="11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Computational visual media</a:t>
            </a:r>
            <a:r>
              <a:rPr lang="en-US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8.3 (2022): 331-368.</a:t>
            </a:r>
            <a:endParaRPr lang="en-US" sz="11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BFE2F0-9680-51B9-E28F-C0DFE9DB6053}"/>
              </a:ext>
            </a:extLst>
          </p:cNvPr>
          <p:cNvSpPr txBox="1"/>
          <p:nvPr/>
        </p:nvSpPr>
        <p:spPr>
          <a:xfrm>
            <a:off x="257285" y="4129808"/>
            <a:ext cx="8974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Other Attention Categories: Channel Attention, Temporal Attention, Branch Attention, etc.</a:t>
            </a:r>
          </a:p>
        </p:txBody>
      </p:sp>
      <p:pic>
        <p:nvPicPr>
          <p:cNvPr id="6" name="Picture 5" descr="A black symbol with a white background&#10;&#10;Description automatically generated">
            <a:extLst>
              <a:ext uri="{FF2B5EF4-FFF2-40B4-BE49-F238E27FC236}">
                <a16:creationId xmlns:a16="http://schemas.microsoft.com/office/drawing/2014/main" id="{6CC484B2-83ED-5404-B5F6-48484024BB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12049" y="4803144"/>
            <a:ext cx="2641600" cy="406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C795750-C181-7F14-6DD8-24FF9B45867E}"/>
              </a:ext>
            </a:extLst>
          </p:cNvPr>
          <p:cNvSpPr txBox="1"/>
          <p:nvPr/>
        </p:nvSpPr>
        <p:spPr>
          <a:xfrm>
            <a:off x="278088" y="4859241"/>
            <a:ext cx="1603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General Form: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3D2F94EF-E480-458E-9CA1-06C4DE4ABF57}"/>
              </a:ext>
            </a:extLst>
          </p:cNvPr>
          <p:cNvSpPr/>
          <p:nvPr/>
        </p:nvSpPr>
        <p:spPr>
          <a:xfrm>
            <a:off x="1881219" y="2890345"/>
            <a:ext cx="1408519" cy="367862"/>
          </a:xfrm>
          <a:prstGeom prst="roundRect">
            <a:avLst/>
          </a:prstGeom>
          <a:solidFill>
            <a:srgbClr val="FF0000">
              <a:alpha val="18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12088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47D7C-986F-204F-251C-29F7C7CFBD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0621" y="288652"/>
            <a:ext cx="9144000" cy="625748"/>
          </a:xfrm>
        </p:spPr>
        <p:txBody>
          <a:bodyPr>
            <a:normAutofit/>
          </a:bodyPr>
          <a:lstStyle/>
          <a:p>
            <a:pPr algn="l"/>
            <a:r>
              <a:rPr lang="en-US" sz="3600" dirty="0"/>
              <a:t>Useful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2F55448D-2EC2-E57B-E06B-9D830D4B5587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1023256" y="1228952"/>
                <a:ext cx="10559143" cy="4943247"/>
              </a:xfrm>
            </p:spPr>
            <p:txBody>
              <a:bodyPr/>
              <a:lstStyle/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Sigmoid (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) activation</a:t>
                </a: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dirty="0" err="1"/>
                  <a:t>ReLU</a:t>
                </a:r>
                <a:r>
                  <a:rPr lang="en-US" dirty="0"/>
                  <a:t> (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) activation</a:t>
                </a: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tanh activation</a:t>
                </a:r>
              </a:p>
            </p:txBody>
          </p:sp>
        </mc:Choice>
        <mc:Fallback xmlns="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2F55448D-2EC2-E57B-E06B-9D830D4B558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1023256" y="1228952"/>
                <a:ext cx="10559143" cy="4943247"/>
              </a:xfrm>
              <a:blipFill>
                <a:blip r:embed="rId2"/>
                <a:stretch>
                  <a:fillRect l="-840" t="-17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graph of a function&#10;&#10;Description automatically generated">
            <a:extLst>
              <a:ext uri="{FF2B5EF4-FFF2-40B4-BE49-F238E27FC236}">
                <a16:creationId xmlns:a16="http://schemas.microsoft.com/office/drawing/2014/main" id="{40B2499C-E1A5-103C-2B43-7C4A06DCBBA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505"/>
          <a:stretch/>
        </p:blipFill>
        <p:spPr>
          <a:xfrm>
            <a:off x="5886450" y="1001004"/>
            <a:ext cx="6305550" cy="2427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6691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47D7C-986F-204F-251C-29F7C7CFBD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0621" y="288652"/>
            <a:ext cx="9144000" cy="625748"/>
          </a:xfrm>
        </p:spPr>
        <p:txBody>
          <a:bodyPr>
            <a:normAutofit/>
          </a:bodyPr>
          <a:lstStyle/>
          <a:p>
            <a:pPr algn="l"/>
            <a:r>
              <a:rPr lang="en-US" sz="3600" dirty="0"/>
              <a:t>Useful Functions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55448D-2EC2-E57B-E06B-9D830D4B55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23256" y="1228952"/>
            <a:ext cx="10559143" cy="4943247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Global Average pooling (GAP)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Global Second-Order pooling ()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6" name="Picture 5" descr="A diagram of a triangle and a triangle with dots and lines&#10;&#10;Description automatically generated">
            <a:extLst>
              <a:ext uri="{FF2B5EF4-FFF2-40B4-BE49-F238E27FC236}">
                <a16:creationId xmlns:a16="http://schemas.microsoft.com/office/drawing/2014/main" id="{93065C49-EE3F-488F-4FA4-61BE4A4CB5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9813" y="366521"/>
            <a:ext cx="3241675" cy="3334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6210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2249BDB-0F56-8929-8A1B-7D0EC58264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0621" y="288652"/>
            <a:ext cx="9144000" cy="625748"/>
          </a:xfrm>
        </p:spPr>
        <p:txBody>
          <a:bodyPr>
            <a:normAutofit/>
          </a:bodyPr>
          <a:lstStyle/>
          <a:p>
            <a:pPr algn="l"/>
            <a:r>
              <a:rPr lang="en-US" sz="3600" dirty="0"/>
              <a:t>Channel Attentions: </a:t>
            </a:r>
            <a:r>
              <a:rPr lang="en-US" sz="3600" dirty="0" err="1"/>
              <a:t>SENet</a:t>
            </a:r>
            <a:endParaRPr lang="en-US" sz="3600" dirty="0"/>
          </a:p>
        </p:txBody>
      </p:sp>
      <p:pic>
        <p:nvPicPr>
          <p:cNvPr id="6" name="Picture 5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314C542E-77A0-B201-BF08-43C06956A2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4774" y="914400"/>
            <a:ext cx="6273800" cy="1181100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480ABD74-6720-DB01-D550-ECDBF4BBA7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6429" y="1914754"/>
            <a:ext cx="8948288" cy="4654594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Squeeze: using GAP to collect the global spatial information</a:t>
            </a:r>
            <a:r>
              <a:rPr lang="en-US" sz="1800" dirty="0">
                <a:effectLst/>
                <a:latin typeface="LMRoman10"/>
              </a:rPr>
              <a:t>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Excitation: captures channel-wise relationships and outputs an attention vector by using fully-connected layers and non-linear layers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Features: emphasizing important channel and suppressing noise.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Weaknesses: 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GAP is too simple as a first-order statistics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Fully-connected layer in excitation increases the complexity </a:t>
            </a:r>
          </a:p>
          <a:p>
            <a:pPr algn="l"/>
            <a:endParaRPr lang="en-US" dirty="0"/>
          </a:p>
          <a:p>
            <a:pPr algn="l"/>
            <a:endParaRPr lang="en-US" dirty="0"/>
          </a:p>
        </p:txBody>
      </p:sp>
      <p:pic>
        <p:nvPicPr>
          <p:cNvPr id="9" name="Picture 8" descr="A diagram of a process flow&#10;&#10;Description automatically generated">
            <a:extLst>
              <a:ext uri="{FF2B5EF4-FFF2-40B4-BE49-F238E27FC236}">
                <a16:creationId xmlns:a16="http://schemas.microsoft.com/office/drawing/2014/main" id="{FE3AA0F9-E5F1-A35D-0A13-664759518D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4716" y="701538"/>
            <a:ext cx="2324100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3333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47D7C-986F-204F-251C-29F7C7CFBD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0621" y="288652"/>
            <a:ext cx="9144000" cy="625748"/>
          </a:xfrm>
        </p:spPr>
        <p:txBody>
          <a:bodyPr>
            <a:normAutofit/>
          </a:bodyPr>
          <a:lstStyle/>
          <a:p>
            <a:pPr algn="l"/>
            <a:r>
              <a:rPr lang="en-US" sz="3600" dirty="0"/>
              <a:t>Channel Attentions</a:t>
            </a:r>
          </a:p>
        </p:txBody>
      </p:sp>
      <p:pic>
        <p:nvPicPr>
          <p:cNvPr id="5" name="Picture 4" descr="A diagram of a block diagram&#10;&#10;Description automatically generated">
            <a:extLst>
              <a:ext uri="{FF2B5EF4-FFF2-40B4-BE49-F238E27FC236}">
                <a16:creationId xmlns:a16="http://schemas.microsoft.com/office/drawing/2014/main" id="{FC5E56A0-2094-7400-892A-E93EEBB6A3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062" y="1025069"/>
            <a:ext cx="10995646" cy="4104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6822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2249BDB-0F56-8929-8A1B-7D0EC58264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0621" y="288652"/>
            <a:ext cx="9144000" cy="625748"/>
          </a:xfrm>
        </p:spPr>
        <p:txBody>
          <a:bodyPr>
            <a:normAutofit/>
          </a:bodyPr>
          <a:lstStyle/>
          <a:p>
            <a:pPr algn="l"/>
            <a:r>
              <a:rPr lang="en-US" sz="3600" dirty="0"/>
              <a:t>Channel Attentions: </a:t>
            </a:r>
            <a:r>
              <a:rPr lang="en-US" sz="3600" dirty="0" err="1"/>
              <a:t>SENet</a:t>
            </a:r>
            <a:endParaRPr lang="en-US" sz="3600" dirty="0"/>
          </a:p>
        </p:txBody>
      </p:sp>
      <p:pic>
        <p:nvPicPr>
          <p:cNvPr id="6" name="Picture 5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314C542E-77A0-B201-BF08-43C06956A2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4774" y="914400"/>
            <a:ext cx="6273800" cy="1181100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480ABD74-6720-DB01-D550-ECDBF4BBA7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6429" y="1914754"/>
            <a:ext cx="8948288" cy="4654594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Squeeze: using GAP to collect the global spatial information</a:t>
            </a:r>
            <a:r>
              <a:rPr lang="en-US" sz="1800" dirty="0">
                <a:effectLst/>
                <a:latin typeface="LMRoman10"/>
              </a:rPr>
              <a:t>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Excitation: captures channel-wise relationships and outputs an attention vector by using fully-connected layers and non-linear layers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Features: emphasizing important channel and suppressing noise.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Weaknesses: 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GAP is too simple as a first-order statistics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Fully-connected layer in excitation increases the complexity </a:t>
            </a:r>
          </a:p>
          <a:p>
            <a:pPr algn="l"/>
            <a:endParaRPr lang="en-US" dirty="0"/>
          </a:p>
          <a:p>
            <a:pPr algn="l"/>
            <a:endParaRPr lang="en-US" dirty="0"/>
          </a:p>
        </p:txBody>
      </p:sp>
      <p:pic>
        <p:nvPicPr>
          <p:cNvPr id="9" name="Picture 8" descr="A diagram of a process flow&#10;&#10;Description automatically generated">
            <a:extLst>
              <a:ext uri="{FF2B5EF4-FFF2-40B4-BE49-F238E27FC236}">
                <a16:creationId xmlns:a16="http://schemas.microsoft.com/office/drawing/2014/main" id="{FE3AA0F9-E5F1-A35D-0A13-664759518D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4716" y="701538"/>
            <a:ext cx="2324100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1745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2249BDB-0F56-8929-8A1B-7D0EC58264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0621" y="288652"/>
            <a:ext cx="9144000" cy="625748"/>
          </a:xfrm>
        </p:spPr>
        <p:txBody>
          <a:bodyPr>
            <a:normAutofit/>
          </a:bodyPr>
          <a:lstStyle/>
          <a:p>
            <a:pPr algn="l"/>
            <a:r>
              <a:rPr lang="en-US" sz="3600" dirty="0"/>
              <a:t>Channel Attentions: </a:t>
            </a:r>
            <a:r>
              <a:rPr lang="en-US" sz="3600" dirty="0" err="1"/>
              <a:t>GSoP</a:t>
            </a:r>
            <a:r>
              <a:rPr lang="en-US" sz="3600" dirty="0"/>
              <a:t>-Net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480ABD74-6720-DB01-D550-ECDBF4BBA7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6429" y="1914754"/>
            <a:ext cx="8948288" cy="4654594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Squeeze: using GAP to collect the global spatial information</a:t>
            </a:r>
            <a:r>
              <a:rPr lang="en-US" sz="1800" dirty="0">
                <a:effectLst/>
                <a:latin typeface="LMRoman10"/>
              </a:rPr>
              <a:t>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Excitation: captures channel-wise relationships and outputs an attention vector by using fully-connected layers and non-linear layers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Features: emphasizing important channel and suppressing noise.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Weaknesses: 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GAP is too simple as a first-order statistics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Fully-connected layer in excitation increases the complexity </a:t>
            </a:r>
          </a:p>
          <a:p>
            <a:pPr algn="l"/>
            <a:endParaRPr lang="en-US" dirty="0"/>
          </a:p>
          <a:p>
            <a:pPr algn="l"/>
            <a:endParaRPr lang="en-US" dirty="0"/>
          </a:p>
        </p:txBody>
      </p:sp>
      <p:pic>
        <p:nvPicPr>
          <p:cNvPr id="9" name="Picture 8" descr="A diagram of a process flow&#10;&#10;Description automatically generated">
            <a:extLst>
              <a:ext uri="{FF2B5EF4-FFF2-40B4-BE49-F238E27FC236}">
                <a16:creationId xmlns:a16="http://schemas.microsoft.com/office/drawing/2014/main" id="{FE3AA0F9-E5F1-A35D-0A13-664759518D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4716" y="701538"/>
            <a:ext cx="2324100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6559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99415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diagram of mathematical equations&#10;&#10;Description automatically generated">
            <a:extLst>
              <a:ext uri="{FF2B5EF4-FFF2-40B4-BE49-F238E27FC236}">
                <a16:creationId xmlns:a16="http://schemas.microsoft.com/office/drawing/2014/main" id="{74E313A2-F3D7-BBA3-DE3B-DBAD68D837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0342" y="601526"/>
            <a:ext cx="9731243" cy="33893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0747D7C-986F-204F-251C-29F7C7CFBD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0621" y="288652"/>
            <a:ext cx="9144000" cy="625748"/>
          </a:xfrm>
        </p:spPr>
        <p:txBody>
          <a:bodyPr>
            <a:normAutofit/>
          </a:bodyPr>
          <a:lstStyle/>
          <a:p>
            <a:pPr algn="l"/>
            <a:r>
              <a:rPr lang="en-US" sz="3600" dirty="0">
                <a:solidFill>
                  <a:schemeClr val="accent2">
                    <a:lumMod val="50000"/>
                  </a:schemeClr>
                </a:solidFill>
              </a:rPr>
              <a:t>Useful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2F55448D-2EC2-E57B-E06B-9D830D4B5587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1023256" y="880609"/>
                <a:ext cx="10559143" cy="4943247"/>
              </a:xfrm>
            </p:spPr>
            <p:txBody>
              <a:bodyPr/>
              <a:lstStyle/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dirty="0" err="1"/>
                  <a:t>Softmax</a:t>
                </a:r>
                <a:r>
                  <a:rPr lang="en-US" dirty="0"/>
                  <a:t> activation function</a:t>
                </a:r>
              </a:p>
              <a:p>
                <a:pPr algn="l"/>
                <a:endParaRPr lang="en-US" dirty="0"/>
              </a:p>
              <a:p>
                <a:pPr algn="l"/>
                <a:endParaRPr lang="en-US" dirty="0"/>
              </a:p>
              <a:p>
                <a:pPr algn="l"/>
                <a:endParaRPr lang="en-US" dirty="0"/>
              </a:p>
              <a:p>
                <a:pPr algn="l"/>
                <a:endParaRPr lang="en-US" dirty="0"/>
              </a:p>
              <a:p>
                <a:pPr algn="l"/>
                <a:endParaRPr lang="en-US" dirty="0"/>
              </a:p>
              <a:p>
                <a:pPr algn="l"/>
                <a:endParaRPr lang="en-US" dirty="0"/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Sigmoid (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) and </a:t>
                </a:r>
                <a:r>
                  <a:rPr lang="en-US" dirty="0" err="1"/>
                  <a:t>ReLU</a:t>
                </a:r>
                <a:r>
                  <a:rPr lang="en-US" dirty="0"/>
                  <a:t> (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) activation function</a:t>
                </a:r>
              </a:p>
              <a:p>
                <a:pPr algn="l"/>
                <a:endParaRPr lang="en-US" dirty="0"/>
              </a:p>
            </p:txBody>
          </p:sp>
        </mc:Choice>
        <mc:Fallback xmlns="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2F55448D-2EC2-E57B-E06B-9D830D4B558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1023256" y="880609"/>
                <a:ext cx="10559143" cy="4943247"/>
              </a:xfrm>
              <a:blipFill>
                <a:blip r:embed="rId3"/>
                <a:stretch>
                  <a:fillRect l="-840" t="-17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 descr="A graph of a function&#10;&#10;Description automatically generated">
            <a:extLst>
              <a:ext uri="{FF2B5EF4-FFF2-40B4-BE49-F238E27FC236}">
                <a16:creationId xmlns:a16="http://schemas.microsoft.com/office/drawing/2014/main" id="{438E2597-5288-DB80-2FD5-1E0E7A7F29D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505"/>
          <a:stretch/>
        </p:blipFill>
        <p:spPr>
          <a:xfrm>
            <a:off x="3077936" y="4468298"/>
            <a:ext cx="5456464" cy="210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1108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2249BDB-0F56-8929-8A1B-7D0EC58264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0621" y="288652"/>
            <a:ext cx="9144000" cy="625748"/>
          </a:xfrm>
        </p:spPr>
        <p:txBody>
          <a:bodyPr>
            <a:normAutofit/>
          </a:bodyPr>
          <a:lstStyle/>
          <a:p>
            <a:pPr algn="l"/>
            <a:r>
              <a:rPr lang="en-US" sz="3600" dirty="0">
                <a:solidFill>
                  <a:schemeClr val="accent2">
                    <a:lumMod val="50000"/>
                  </a:schemeClr>
                </a:solidFill>
              </a:rPr>
              <a:t>Single Attention Head</a:t>
            </a:r>
            <a:r>
              <a:rPr lang="en-US" sz="3600" dirty="0"/>
              <a:t>: An example</a:t>
            </a:r>
          </a:p>
        </p:txBody>
      </p:sp>
      <p:pic>
        <p:nvPicPr>
          <p:cNvPr id="3" name="Picture 2" descr="A diagram of a machine&#10;&#10;Description automatically generated">
            <a:extLst>
              <a:ext uri="{FF2B5EF4-FFF2-40B4-BE49-F238E27FC236}">
                <a16:creationId xmlns:a16="http://schemas.microsoft.com/office/drawing/2014/main" id="{EDD250A6-2F7A-0CE9-56D8-35729C6B94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8790" y="2344306"/>
            <a:ext cx="8966370" cy="392500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A0B26C9-6466-ED36-F274-EADB64D4711E}"/>
              </a:ext>
            </a:extLst>
          </p:cNvPr>
          <p:cNvSpPr txBox="1"/>
          <p:nvPr/>
        </p:nvSpPr>
        <p:spPr>
          <a:xfrm>
            <a:off x="947688" y="832366"/>
            <a:ext cx="53466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Find the most relevant word for “</a:t>
            </a:r>
            <a:r>
              <a:rPr lang="en-US" sz="2400" dirty="0">
                <a:solidFill>
                  <a:srgbClr val="FF0000"/>
                </a:solidFill>
              </a:rPr>
              <a:t>that</a:t>
            </a:r>
            <a:r>
              <a:rPr lang="en-US" sz="2400" dirty="0"/>
              <a:t>”: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7EDD6C0-3A55-60F8-888C-006F6E10B23F}"/>
                  </a:ext>
                </a:extLst>
              </p:cNvPr>
              <p:cNvSpPr txBox="1"/>
              <p:nvPr/>
            </p:nvSpPr>
            <p:spPr>
              <a:xfrm>
                <a:off x="1016334" y="1361594"/>
                <a:ext cx="9648826" cy="15162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buFont typeface="Arial" panose="020B0604020202020204" pitchFamily="34" charset="0"/>
                  <a:buChar char="•"/>
                </a:pPr>
                <a:r>
                  <a:rPr lang="en-US" b="0" i="0" dirty="0">
                    <a:solidFill>
                      <a:srgbClr val="202122"/>
                    </a:solidFill>
                    <a:effectLst/>
                    <a:latin typeface="Arial" panose="020B0604020202020204" pitchFamily="34" charset="0"/>
                  </a:rPr>
                  <a:t> </a:t>
                </a:r>
                <a:r>
                  <a:rPr lang="en-US" b="0" i="0" dirty="0">
                    <a:solidFill>
                      <a:srgbClr val="202122"/>
                    </a:solidFill>
                    <a:effectLst/>
                    <a:latin typeface="Nimbus Roman No9 L"/>
                  </a:rPr>
                  <a:t>X</a:t>
                </a:r>
                <a:r>
                  <a:rPr lang="en-US" dirty="0">
                    <a:solidFill>
                      <a:srgbClr val="202122"/>
                    </a:solidFill>
                    <a:latin typeface="Arial" panose="020B0604020202020204" pitchFamily="34" charset="0"/>
                  </a:rPr>
                  <a:t>:</a:t>
                </a:r>
                <a:r>
                  <a:rPr lang="en-US" b="0" i="0" dirty="0">
                    <a:solidFill>
                      <a:srgbClr val="202122"/>
                    </a:solidFill>
                    <a:effectLst/>
                    <a:latin typeface="Arial" panose="020B0604020202020204" pitchFamily="34" charset="0"/>
                  </a:rPr>
                  <a:t> input, a matrix sized 4 × 300.</a:t>
                </a:r>
              </a:p>
              <a:p>
                <a:pPr algn="l">
                  <a:buFont typeface="Arial" panose="020B0604020202020204" pitchFamily="34" charset="0"/>
                  <a:buChar char="•"/>
                </a:pPr>
                <a:r>
                  <a:rPr lang="en-US" b="0" i="0" dirty="0">
                    <a:solidFill>
                      <a:srgbClr val="202122"/>
                    </a:solidFill>
                    <a:effectLst/>
                    <a:latin typeface="Arial" panose="020B0604020202020204" pitchFamily="34" charset="0"/>
                  </a:rPr>
                  <a:t> </a:t>
                </a:r>
                <a:r>
                  <a:rPr lang="en-US" b="0" i="0" u="sng" dirty="0">
                    <a:solidFill>
                      <a:srgbClr val="202122"/>
                    </a:solidFill>
                    <a:effectLst/>
                    <a:latin typeface="Nimbus Roman No9 L"/>
                  </a:rPr>
                  <a:t>x</a:t>
                </a:r>
                <a:r>
                  <a:rPr lang="en-US" b="0" i="0" dirty="0">
                    <a:solidFill>
                      <a:srgbClr val="202122"/>
                    </a:solidFill>
                    <a:effectLst/>
                    <a:latin typeface="Arial" panose="020B0604020202020204" pitchFamily="34" charset="0"/>
                  </a:rPr>
                  <a:t> : the embedding vector (1 × 300) of the word "that”.</a:t>
                </a:r>
              </a:p>
              <a:p>
                <a:pPr algn="l">
                  <a:buFont typeface="Arial" panose="020B0604020202020204" pitchFamily="34" charset="0"/>
                  <a:buChar char="•"/>
                </a:pPr>
                <a:r>
                  <a:rPr lang="en-US" b="0" i="0" dirty="0">
                    <a:solidFill>
                      <a:srgbClr val="202122"/>
                    </a:solidFill>
                    <a:effectLst/>
                    <a:latin typeface="Arial" panose="020B0604020202020204" pitchFamily="34" charset="0"/>
                  </a:rPr>
                  <a:t> 3 sub-networks, each having 100 neurons with a weight matrix sized 300 × 100.</a:t>
                </a:r>
              </a:p>
              <a:p>
                <a:pPr algn="l">
                  <a:buFont typeface="Arial" panose="020B0604020202020204" pitchFamily="34" charset="0"/>
                  <a:buChar char="•"/>
                </a:pPr>
                <a:r>
                  <a:rPr lang="en-US" b="0" i="0" dirty="0">
                    <a:solidFill>
                      <a:srgbClr val="202122"/>
                    </a:solidFill>
                    <a:effectLst/>
                    <a:latin typeface="Arial" panose="020B0604020202020204" pitchFamily="34" charset="0"/>
                  </a:rPr>
                  <a:t> "</a:t>
                </a:r>
                <a:r>
                  <a:rPr lang="en-US" b="0" i="0" dirty="0">
                    <a:solidFill>
                      <a:srgbClr val="202122"/>
                    </a:solidFill>
                    <a:effectLst/>
                    <a:latin typeface="Nimbus Roman No9 L"/>
                  </a:rPr>
                  <a:t>(*)</a:t>
                </a:r>
                <a:r>
                  <a:rPr lang="en-US" b="0" i="0" dirty="0">
                    <a:solidFill>
                      <a:srgbClr val="202122"/>
                    </a:solidFill>
                    <a:effectLst/>
                    <a:latin typeface="Arial" panose="020B0604020202020204" pitchFamily="34" charset="0"/>
                  </a:rPr>
                  <a:t>" : the </a:t>
                </a:r>
                <a:r>
                  <a:rPr lang="en-US" b="0" i="0" dirty="0" err="1">
                    <a:solidFill>
                      <a:srgbClr val="202122"/>
                    </a:solidFill>
                    <a:effectLst/>
                    <a:latin typeface="Nimbus Roman No9 L"/>
                  </a:rPr>
                  <a:t>softmax</a:t>
                </a:r>
                <a:r>
                  <a:rPr lang="en-US" b="0" i="0" dirty="0">
                    <a:solidFill>
                      <a:srgbClr val="202122"/>
                    </a:solidFill>
                    <a:effectLst/>
                    <a:latin typeface="Nimbus Roman No9 L"/>
                  </a:rPr>
                  <a:t>( </a:t>
                </a:r>
                <a:r>
                  <a:rPr lang="en-US" b="0" i="0" dirty="0" err="1">
                    <a:solidFill>
                      <a:srgbClr val="202122"/>
                    </a:solidFill>
                    <a:effectLst/>
                    <a:latin typeface="Nimbus Roman No9 L"/>
                  </a:rPr>
                  <a:t>qK</a:t>
                </a:r>
                <a:r>
                  <a:rPr lang="en-US" b="0" i="0" baseline="30000" dirty="0" err="1">
                    <a:solidFill>
                      <a:srgbClr val="202122"/>
                    </a:solidFill>
                    <a:effectLst/>
                    <a:latin typeface="Nimbus Roman No9 L"/>
                  </a:rPr>
                  <a:t>T</a:t>
                </a:r>
                <a:r>
                  <a:rPr lang="en-US" b="0" i="0" dirty="0">
                    <a:solidFill>
                      <a:srgbClr val="202122"/>
                    </a:solidFill>
                    <a:effectLst/>
                    <a:latin typeface="Nimbus Roman No9 L"/>
                  </a:rPr>
                  <a:t> / 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  <m:t>100</m:t>
                        </m:r>
                      </m:e>
                    </m:rad>
                  </m:oMath>
                </a14:m>
                <a:r>
                  <a:rPr lang="en-US" b="0" i="0" dirty="0">
                    <a:solidFill>
                      <a:srgbClr val="202122"/>
                    </a:solidFill>
                    <a:effectLst/>
                    <a:latin typeface="Nimbus Roman No9 L"/>
                  </a:rPr>
                  <a:t>) 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7EDD6C0-3A55-60F8-888C-006F6E10B2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6334" y="1361594"/>
                <a:ext cx="9648826" cy="1516249"/>
              </a:xfrm>
              <a:prstGeom prst="rect">
                <a:avLst/>
              </a:prstGeom>
              <a:blipFill>
                <a:blip r:embed="rId4"/>
                <a:stretch>
                  <a:fillRect l="-526" t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52E7ACFB-4EE5-C2C3-B98F-5AA8F5A38749}"/>
              </a:ext>
            </a:extLst>
          </p:cNvPr>
          <p:cNvSpPr txBox="1"/>
          <p:nvPr/>
        </p:nvSpPr>
        <p:spPr>
          <a:xfrm>
            <a:off x="1226329" y="6197572"/>
            <a:ext cx="61007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Query (</a:t>
            </a:r>
            <a:r>
              <a:rPr lang="en-US" b="0" i="0" dirty="0">
                <a:solidFill>
                  <a:srgbClr val="202122"/>
                </a:solidFill>
                <a:effectLst/>
                <a:latin typeface="Nimbus Roman No9 L"/>
              </a:rPr>
              <a:t>Q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), Key (</a:t>
            </a:r>
            <a:r>
              <a:rPr lang="en-US" b="0" i="0" dirty="0">
                <a:solidFill>
                  <a:srgbClr val="202122"/>
                </a:solidFill>
                <a:effectLst/>
                <a:latin typeface="Nimbus Roman No9 L"/>
              </a:rPr>
              <a:t>K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), and Value (</a:t>
            </a:r>
            <a:r>
              <a:rPr lang="en-US" b="0" i="0" dirty="0">
                <a:solidFill>
                  <a:srgbClr val="202122"/>
                </a:solidFill>
                <a:effectLst/>
                <a:latin typeface="Nimbus Roman No9 L"/>
              </a:rPr>
              <a:t>V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55103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2249BDB-0F56-8929-8A1B-7D0EC58264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0621" y="288652"/>
            <a:ext cx="9144000" cy="625748"/>
          </a:xfrm>
        </p:spPr>
        <p:txBody>
          <a:bodyPr>
            <a:normAutofit/>
          </a:bodyPr>
          <a:lstStyle/>
          <a:p>
            <a:pPr algn="l"/>
            <a:r>
              <a:rPr lang="en-US" sz="3600" dirty="0">
                <a:solidFill>
                  <a:schemeClr val="accent2">
                    <a:lumMod val="50000"/>
                  </a:schemeClr>
                </a:solidFill>
              </a:rPr>
              <a:t>Single Head Attention </a:t>
            </a:r>
            <a:r>
              <a:rPr lang="en-US" sz="3600" dirty="0"/>
              <a:t>: An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7EDD6C0-3A55-60F8-888C-006F6E10B23F}"/>
                  </a:ext>
                </a:extLst>
              </p:cNvPr>
              <p:cNvSpPr txBox="1"/>
              <p:nvPr/>
            </p:nvSpPr>
            <p:spPr>
              <a:xfrm>
                <a:off x="1016334" y="1361594"/>
                <a:ext cx="9648826" cy="20574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buFont typeface="Arial" panose="020B0604020202020204" pitchFamily="34" charset="0"/>
                  <a:buChar char="•"/>
                </a:pPr>
                <a:r>
                  <a:rPr lang="en-US" b="0" i="0" dirty="0">
                    <a:solidFill>
                      <a:srgbClr val="202122"/>
                    </a:solidFill>
                    <a:effectLst/>
                    <a:latin typeface="Arial" panose="020B0604020202020204" pitchFamily="34" charset="0"/>
                  </a:rPr>
                  <a:t> </a:t>
                </a:r>
                <a:r>
                  <a:rPr lang="en-US" dirty="0">
                    <a:solidFill>
                      <a:srgbClr val="202122"/>
                    </a:solidFill>
                    <a:latin typeface="Arial" panose="020B0604020202020204" pitchFamily="34" charset="0"/>
                  </a:rPr>
                  <a:t> Rescaling In </a:t>
                </a:r>
                <a:r>
                  <a:rPr lang="en-US" dirty="0" err="1">
                    <a:solidFill>
                      <a:srgbClr val="202122"/>
                    </a:solidFill>
                    <a:latin typeface="Arial" panose="020B0604020202020204" pitchFamily="34" charset="0"/>
                  </a:rPr>
                  <a:t>S</a:t>
                </a:r>
                <a:r>
                  <a:rPr lang="en-US" b="0" i="0" dirty="0" err="1">
                    <a:solidFill>
                      <a:srgbClr val="202122"/>
                    </a:solidFill>
                    <a:effectLst/>
                    <a:latin typeface="Arial" panose="020B0604020202020204" pitchFamily="34" charset="0"/>
                  </a:rPr>
                  <a:t>oftmax</a:t>
                </a:r>
                <a:r>
                  <a:rPr lang="en-US" dirty="0">
                    <a:solidFill>
                      <a:srgbClr val="202122"/>
                    </a:solidFill>
                    <a:latin typeface="Arial" panose="020B0604020202020204" pitchFamily="34" charset="0"/>
                  </a:rPr>
                  <a:t>: </a:t>
                </a:r>
              </a:p>
              <a:p>
                <a:r>
                  <a:rPr lang="en-US" dirty="0">
                    <a:solidFill>
                      <a:srgbClr val="202122"/>
                    </a:solidFill>
                    <a:latin typeface="Arial" panose="020B0604020202020204" pitchFamily="34" charset="0"/>
                  </a:rPr>
                  <a:t>        r</a:t>
                </a:r>
                <a:r>
                  <a:rPr lang="en-US" b="0" i="0" dirty="0">
                    <a:solidFill>
                      <a:srgbClr val="202122"/>
                    </a:solidFill>
                    <a:effectLst/>
                    <a:latin typeface="Arial" panose="020B0604020202020204" pitchFamily="34" charset="0"/>
                  </a:rPr>
                  <a:t>escaling by 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  <m:t>100</m:t>
                        </m:r>
                      </m:e>
                    </m:rad>
                  </m:oMath>
                </a14:m>
                <a:r>
                  <a:rPr lang="en-US" b="0" i="0" dirty="0">
                    <a:solidFill>
                      <a:srgbClr val="202122"/>
                    </a:solidFill>
                    <a:effectLst/>
                    <a:latin typeface="Arial" panose="020B0604020202020204" pitchFamily="34" charset="0"/>
                  </a:rPr>
                  <a:t> prevents a high variance in </a:t>
                </a:r>
                <a:r>
                  <a:rPr lang="en-US" b="0" i="0" dirty="0" err="1">
                    <a:solidFill>
                      <a:srgbClr val="202122"/>
                    </a:solidFill>
                    <a:effectLst/>
                    <a:latin typeface="Nimbus Roman No9 L"/>
                  </a:rPr>
                  <a:t>qK</a:t>
                </a:r>
                <a:r>
                  <a:rPr lang="en-US" b="0" i="0" baseline="30000" dirty="0" err="1">
                    <a:solidFill>
                      <a:srgbClr val="202122"/>
                    </a:solidFill>
                    <a:effectLst/>
                    <a:latin typeface="Nimbus Roman No9 L"/>
                  </a:rPr>
                  <a:t>T</a:t>
                </a:r>
                <a:r>
                  <a:rPr lang="en-US" b="0" i="0" dirty="0">
                    <a:solidFill>
                      <a:srgbClr val="202122"/>
                    </a:solidFill>
                    <a:effectLst/>
                    <a:latin typeface="Arial" panose="020B0604020202020204" pitchFamily="34" charset="0"/>
                  </a:rPr>
                  <a:t> that would allow a single word to   </a:t>
                </a:r>
              </a:p>
              <a:p>
                <a:r>
                  <a:rPr lang="en-US" dirty="0">
                    <a:solidFill>
                      <a:srgbClr val="202122"/>
                    </a:solidFill>
                    <a:latin typeface="Arial" panose="020B0604020202020204" pitchFamily="34" charset="0"/>
                  </a:rPr>
                  <a:t>        </a:t>
                </a:r>
                <a:r>
                  <a:rPr lang="en-US" b="0" i="0" dirty="0">
                    <a:solidFill>
                      <a:srgbClr val="202122"/>
                    </a:solidFill>
                    <a:effectLst/>
                    <a:latin typeface="Arial" panose="020B0604020202020204" pitchFamily="34" charset="0"/>
                  </a:rPr>
                  <a:t>excessively dominate the </a:t>
                </a:r>
                <a:r>
                  <a:rPr lang="en-US" b="0" i="0" dirty="0" err="1">
                    <a:solidFill>
                      <a:srgbClr val="202122"/>
                    </a:solidFill>
                    <a:effectLst/>
                    <a:latin typeface="Arial" panose="020B0604020202020204" pitchFamily="34" charset="0"/>
                  </a:rPr>
                  <a:t>softmax</a:t>
                </a:r>
                <a:r>
                  <a:rPr lang="en-US" b="0" i="0" dirty="0">
                    <a:solidFill>
                      <a:srgbClr val="202122"/>
                    </a:solidFill>
                    <a:effectLst/>
                    <a:latin typeface="Arial" panose="020B0604020202020204" pitchFamily="34" charset="0"/>
                  </a:rPr>
                  <a:t> resulting in attention to only one word, as a discrete </a:t>
                </a:r>
              </a:p>
              <a:p>
                <a:r>
                  <a:rPr lang="en-US" dirty="0">
                    <a:solidFill>
                      <a:srgbClr val="202122"/>
                    </a:solidFill>
                    <a:latin typeface="Arial" panose="020B0604020202020204" pitchFamily="34" charset="0"/>
                  </a:rPr>
                  <a:t>         </a:t>
                </a:r>
                <a:r>
                  <a:rPr lang="en-US" b="0" i="0" dirty="0">
                    <a:solidFill>
                      <a:srgbClr val="202122"/>
                    </a:solidFill>
                    <a:effectLst/>
                    <a:latin typeface="Arial" panose="020B0604020202020204" pitchFamily="34" charset="0"/>
                  </a:rPr>
                  <a:t>hard max would do.</a:t>
                </a:r>
              </a:p>
              <a:p>
                <a:pPr algn="l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202122"/>
                  </a:solidFill>
                  <a:latin typeface="Arial" panose="020B0604020202020204" pitchFamily="34" charset="0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b="0" i="0" dirty="0">
                    <a:solidFill>
                      <a:srgbClr val="202122"/>
                    </a:solidFill>
                    <a:effectLst/>
                    <a:latin typeface="Arial" panose="020B0604020202020204" pitchFamily="34" charset="0"/>
                  </a:rPr>
                  <a:t>Parallelizing:  </a:t>
                </a:r>
                <a:r>
                  <a:rPr lang="en-US" b="0" i="0" u="sng" dirty="0">
                    <a:solidFill>
                      <a:srgbClr val="202122"/>
                    </a:solidFill>
                    <a:effectLst/>
                    <a:latin typeface="Arial" panose="020B0604020202020204" pitchFamily="34" charset="0"/>
                  </a:rPr>
                  <a:t>x</a:t>
                </a:r>
                <a:r>
                  <a:rPr lang="en-US" b="0" i="0" dirty="0">
                    <a:solidFill>
                      <a:srgbClr val="202122"/>
                    </a:solidFill>
                    <a:effectLst/>
                    <a:latin typeface="Arial" panose="020B0604020202020204" pitchFamily="34" charset="0"/>
                  </a:rPr>
                  <a:t> = { “see”, “that”, “girl”, “run”}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7EDD6C0-3A55-60F8-888C-006F6E10B2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6334" y="1361594"/>
                <a:ext cx="9648826" cy="2057423"/>
              </a:xfrm>
              <a:prstGeom prst="rect">
                <a:avLst/>
              </a:prstGeom>
              <a:blipFill>
                <a:blip r:embed="rId3"/>
                <a:stretch>
                  <a:fillRect l="-526" t="-12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 descr="A diagram of a machine&#10;&#10;Description automatically generated">
            <a:extLst>
              <a:ext uri="{FF2B5EF4-FFF2-40B4-BE49-F238E27FC236}">
                <a16:creationId xmlns:a16="http://schemas.microsoft.com/office/drawing/2014/main" id="{5F59DFB3-2DFF-1694-E351-1CB418816642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88351" y="3189514"/>
            <a:ext cx="7720977" cy="3379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35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309689F-EDBC-5A64-BD87-224F3103D3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1328" y="783681"/>
            <a:ext cx="8349343" cy="4654314"/>
          </a:xfrm>
          <a:prstGeom prst="rect">
            <a:avLst/>
          </a:prstGeom>
        </p:spPr>
      </p:pic>
      <p:pic>
        <p:nvPicPr>
          <p:cNvPr id="7" name="Picture 6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A484FC71-F4CF-2B2E-23C7-B68D6F012E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2793" y="5329138"/>
            <a:ext cx="5035550" cy="1064709"/>
          </a:xfrm>
          <a:prstGeom prst="rect">
            <a:avLst/>
          </a:prstGeom>
        </p:spPr>
      </p:pic>
      <p:pic>
        <p:nvPicPr>
          <p:cNvPr id="9" name="Picture 8" descr="A black text with black letters&#10;&#10;Description automatically generated with medium confidence">
            <a:extLst>
              <a:ext uri="{FF2B5EF4-FFF2-40B4-BE49-F238E27FC236}">
                <a16:creationId xmlns:a16="http://schemas.microsoft.com/office/drawing/2014/main" id="{71147E4B-D4AE-1926-ED40-4EFBF88FC8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8948" y="5416223"/>
            <a:ext cx="4619852" cy="971411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ED97A98C-7905-37AD-4EE6-6309B92FB8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0621" y="288652"/>
            <a:ext cx="9144000" cy="625748"/>
          </a:xfrm>
        </p:spPr>
        <p:txBody>
          <a:bodyPr>
            <a:normAutofit/>
          </a:bodyPr>
          <a:lstStyle/>
          <a:p>
            <a:pPr algn="l"/>
            <a:r>
              <a:rPr lang="en-US" sz="3600" dirty="0">
                <a:solidFill>
                  <a:schemeClr val="accent2">
                    <a:lumMod val="50000"/>
                  </a:schemeClr>
                </a:solidFill>
              </a:rPr>
              <a:t>Head Attentions</a:t>
            </a:r>
          </a:p>
        </p:txBody>
      </p:sp>
    </p:spTree>
    <p:extLst>
      <p:ext uri="{BB962C8B-B14F-4D97-AF65-F5344CB8AC3E}">
        <p14:creationId xmlns:p14="http://schemas.microsoft.com/office/powerpoint/2010/main" val="33270995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process&#10;&#10;Description automatically generated">
            <a:extLst>
              <a:ext uri="{FF2B5EF4-FFF2-40B4-BE49-F238E27FC236}">
                <a16:creationId xmlns:a16="http://schemas.microsoft.com/office/drawing/2014/main" id="{27D8068D-FA32-B8DE-08AA-F7F2787C50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6126" y="-5263"/>
            <a:ext cx="5127646" cy="68580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3A5AFF62-0930-06B5-7B10-33F51D14E9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0621" y="288652"/>
            <a:ext cx="9144000" cy="625748"/>
          </a:xfrm>
        </p:spPr>
        <p:txBody>
          <a:bodyPr>
            <a:normAutofit/>
          </a:bodyPr>
          <a:lstStyle/>
          <a:p>
            <a:pPr algn="l"/>
            <a:r>
              <a:rPr lang="en-US" sz="3600" dirty="0">
                <a:solidFill>
                  <a:schemeClr val="accent2">
                    <a:lumMod val="50000"/>
                  </a:schemeClr>
                </a:solidFill>
              </a:rPr>
              <a:t>Transformer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C8740C-31F5-7CB1-FFCD-7B4EF33EB752}"/>
              </a:ext>
            </a:extLst>
          </p:cNvPr>
          <p:cNvSpPr txBox="1"/>
          <p:nvPr/>
        </p:nvSpPr>
        <p:spPr>
          <a:xfrm>
            <a:off x="838852" y="811381"/>
            <a:ext cx="6607627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Encoder: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/>
              <a:t>N=6 identify layers, only the 1</a:t>
            </a:r>
            <a:r>
              <a:rPr lang="en-US" baseline="30000" dirty="0"/>
              <a:t>st</a:t>
            </a:r>
            <a:r>
              <a:rPr lang="en-US" dirty="0"/>
              <a:t> one needs embedding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/>
              <a:t>Two sub-layers: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Multi-Head Attention: </a:t>
            </a:r>
          </a:p>
          <a:p>
            <a:pPr lvl="2"/>
            <a:endParaRPr lang="en-US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F</a:t>
            </a:r>
            <a:r>
              <a:rPr lang="en-US"/>
              <a:t>eed-forward </a:t>
            </a:r>
            <a:r>
              <a:rPr lang="en-US" dirty="0"/>
              <a:t>neural network (</a:t>
            </a:r>
            <a:r>
              <a:rPr lang="en-US" dirty="0" err="1"/>
              <a:t>ReLU</a:t>
            </a:r>
            <a:r>
              <a:rPr lang="en-US" dirty="0"/>
              <a:t>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lvl="2"/>
            <a:endParaRPr lang="en-US" dirty="0"/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800" dirty="0" err="1">
                <a:effectLst/>
                <a:latin typeface="CMR10"/>
              </a:rPr>
              <a:t>LayerNorm</a:t>
            </a:r>
            <a:r>
              <a:rPr lang="en-US" sz="1800" dirty="0">
                <a:effectLst/>
                <a:latin typeface="CMR10"/>
              </a:rPr>
              <a:t>(</a:t>
            </a:r>
            <a:r>
              <a:rPr lang="en-US" sz="1800" dirty="0">
                <a:effectLst/>
                <a:latin typeface="CMMI10"/>
              </a:rPr>
              <a:t>x </a:t>
            </a:r>
            <a:r>
              <a:rPr lang="en-US" sz="1800" dirty="0">
                <a:effectLst/>
                <a:latin typeface="CMR10"/>
              </a:rPr>
              <a:t>+ Sublayer(</a:t>
            </a:r>
            <a:r>
              <a:rPr lang="en-US" sz="1800" dirty="0">
                <a:effectLst/>
                <a:latin typeface="CMMI10"/>
              </a:rPr>
              <a:t>x</a:t>
            </a:r>
            <a:r>
              <a:rPr lang="en-US" sz="1800" dirty="0">
                <a:effectLst/>
                <a:latin typeface="CMR10"/>
              </a:rPr>
              <a:t>)) a</a:t>
            </a:r>
            <a:r>
              <a:rPr lang="en-US" dirty="0"/>
              <a:t>fter each sub-layer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Positional Encoding (</a:t>
            </a:r>
            <a:r>
              <a:rPr lang="en-US" dirty="0">
                <a:effectLst/>
                <a:latin typeface="NimbusRomNo9L"/>
              </a:rPr>
              <a:t>contains no recurrence and no convolution)</a:t>
            </a:r>
            <a:endParaRPr lang="en-US" dirty="0"/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800" dirty="0">
                <a:effectLst/>
                <a:latin typeface="NimbusRomNo9L"/>
              </a:rPr>
              <a:t>information about the relative or absolute position of the tokens in the sequence 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Decoder: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/>
              <a:t>Three sub-layers: </a:t>
            </a:r>
          </a:p>
          <a:p>
            <a:pPr lvl="1"/>
            <a:r>
              <a:rPr lang="en-US" dirty="0"/>
              <a:t>       2 sub-layers like the encoder + 1 </a:t>
            </a:r>
            <a:r>
              <a:rPr lang="en-US" sz="1800" dirty="0">
                <a:effectLst/>
                <a:latin typeface="NimbusRomNo9L"/>
              </a:rPr>
              <a:t>multi-head attention over </a:t>
            </a:r>
          </a:p>
          <a:p>
            <a:pPr lvl="1"/>
            <a:r>
              <a:rPr lang="en-US" dirty="0">
                <a:latin typeface="NimbusRomNo9L"/>
              </a:rPr>
              <a:t>       </a:t>
            </a:r>
            <a:r>
              <a:rPr lang="en-US" sz="1800" dirty="0">
                <a:effectLst/>
                <a:latin typeface="NimbusRomNo9L"/>
              </a:rPr>
              <a:t>the output of the encoder stack 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>
                <a:latin typeface="NimbusRomNo9L"/>
              </a:rPr>
              <a:t>After the masked MHA, get V, K from the output of encoder and Q from the output of masked MHA.</a:t>
            </a:r>
            <a:endParaRPr lang="en-US" dirty="0"/>
          </a:p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BBF8AC1-DD87-702A-0495-62CB9D0D61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771" t="28546" r="170" b="45080"/>
          <a:stretch/>
        </p:blipFill>
        <p:spPr>
          <a:xfrm>
            <a:off x="2271709" y="2073549"/>
            <a:ext cx="5483712" cy="328612"/>
          </a:xfrm>
          <a:prstGeom prst="rect">
            <a:avLst/>
          </a:prstGeom>
        </p:spPr>
      </p:pic>
      <p:pic>
        <p:nvPicPr>
          <p:cNvPr id="12" name="Picture 11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7C6B98D8-4B33-F286-EFFA-FD941CBB3F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7279" y="2780932"/>
            <a:ext cx="3737205" cy="4724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48A0B85-C9AF-8BEF-2034-5A95A8AE72E3}"/>
              </a:ext>
            </a:extLst>
          </p:cNvPr>
          <p:cNvSpPr txBox="1"/>
          <p:nvPr/>
        </p:nvSpPr>
        <p:spPr>
          <a:xfrm>
            <a:off x="8425070" y="4154248"/>
            <a:ext cx="217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V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DDBE05-4039-85BB-B4D4-0338ABB0D8D8}"/>
              </a:ext>
            </a:extLst>
          </p:cNvPr>
          <p:cNvSpPr txBox="1"/>
          <p:nvPr/>
        </p:nvSpPr>
        <p:spPr>
          <a:xfrm>
            <a:off x="8970065" y="4139268"/>
            <a:ext cx="217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9193D6-B344-14CA-2E48-BBF8183D164A}"/>
              </a:ext>
            </a:extLst>
          </p:cNvPr>
          <p:cNvSpPr txBox="1"/>
          <p:nvPr/>
        </p:nvSpPr>
        <p:spPr>
          <a:xfrm>
            <a:off x="9330121" y="4139268"/>
            <a:ext cx="217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Q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A479792-5C02-3A37-FA15-239FC1DD2871}"/>
              </a:ext>
            </a:extLst>
          </p:cNvPr>
          <p:cNvSpPr txBox="1"/>
          <p:nvPr/>
        </p:nvSpPr>
        <p:spPr>
          <a:xfrm>
            <a:off x="9959956" y="4132478"/>
            <a:ext cx="217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V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F0C33B5-9C76-51D0-560A-DC536C07E7DC}"/>
              </a:ext>
            </a:extLst>
          </p:cNvPr>
          <p:cNvSpPr txBox="1"/>
          <p:nvPr/>
        </p:nvSpPr>
        <p:spPr>
          <a:xfrm>
            <a:off x="10504951" y="4117498"/>
            <a:ext cx="217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K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8ED4E4E-D012-70F0-F791-82115B8B9CD1}"/>
              </a:ext>
            </a:extLst>
          </p:cNvPr>
          <p:cNvSpPr txBox="1"/>
          <p:nvPr/>
        </p:nvSpPr>
        <p:spPr>
          <a:xfrm>
            <a:off x="10865007" y="4117498"/>
            <a:ext cx="217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Q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DA0AF8-A4CC-5EB7-62CE-AFA2C787080B}"/>
              </a:ext>
            </a:extLst>
          </p:cNvPr>
          <p:cNvSpPr txBox="1"/>
          <p:nvPr/>
        </p:nvSpPr>
        <p:spPr>
          <a:xfrm>
            <a:off x="9916412" y="2935040"/>
            <a:ext cx="217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V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494D632-6406-8B16-EFBF-FA713A10FEC3}"/>
              </a:ext>
            </a:extLst>
          </p:cNvPr>
          <p:cNvSpPr txBox="1"/>
          <p:nvPr/>
        </p:nvSpPr>
        <p:spPr>
          <a:xfrm>
            <a:off x="10461407" y="2920060"/>
            <a:ext cx="217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K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58F6C4A-D2CF-C987-8981-D66AE05F6F03}"/>
              </a:ext>
            </a:extLst>
          </p:cNvPr>
          <p:cNvSpPr txBox="1"/>
          <p:nvPr/>
        </p:nvSpPr>
        <p:spPr>
          <a:xfrm>
            <a:off x="10821463" y="2920060"/>
            <a:ext cx="217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Q</a:t>
            </a:r>
          </a:p>
        </p:txBody>
      </p:sp>
      <p:pic>
        <p:nvPicPr>
          <p:cNvPr id="19" name="Picture 18" descr="A math equations on a white background&#10;&#10;Description automatically generated">
            <a:extLst>
              <a:ext uri="{FF2B5EF4-FFF2-40B4-BE49-F238E27FC236}">
                <a16:creationId xmlns:a16="http://schemas.microsoft.com/office/drawing/2014/main" id="{577AB541-7F8F-1E3F-1A26-D8FE31BC35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9130" y="4356739"/>
            <a:ext cx="3601073" cy="768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1836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process&#10;&#10;Description automatically generated">
            <a:extLst>
              <a:ext uri="{FF2B5EF4-FFF2-40B4-BE49-F238E27FC236}">
                <a16:creationId xmlns:a16="http://schemas.microsoft.com/office/drawing/2014/main" id="{27D8068D-FA32-B8DE-08AA-F7F2787C50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6126" y="-5263"/>
            <a:ext cx="5127646" cy="68580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3A5AFF62-0930-06B5-7B10-33F51D14E9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0621" y="288652"/>
            <a:ext cx="9144000" cy="625748"/>
          </a:xfrm>
        </p:spPr>
        <p:txBody>
          <a:bodyPr>
            <a:normAutofit/>
          </a:bodyPr>
          <a:lstStyle/>
          <a:p>
            <a:pPr algn="l"/>
            <a:r>
              <a:rPr lang="en-US" sz="3600" dirty="0">
                <a:solidFill>
                  <a:schemeClr val="accent2">
                    <a:lumMod val="50000"/>
                  </a:schemeClr>
                </a:solidFill>
              </a:rPr>
              <a:t>Transformer: Encoder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48A0B85-C9AF-8BEF-2034-5A95A8AE72E3}"/>
              </a:ext>
            </a:extLst>
          </p:cNvPr>
          <p:cNvSpPr txBox="1"/>
          <p:nvPr/>
        </p:nvSpPr>
        <p:spPr>
          <a:xfrm>
            <a:off x="8425070" y="4154248"/>
            <a:ext cx="217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V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DDBE05-4039-85BB-B4D4-0338ABB0D8D8}"/>
              </a:ext>
            </a:extLst>
          </p:cNvPr>
          <p:cNvSpPr txBox="1"/>
          <p:nvPr/>
        </p:nvSpPr>
        <p:spPr>
          <a:xfrm>
            <a:off x="8970065" y="4139268"/>
            <a:ext cx="217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9193D6-B344-14CA-2E48-BBF8183D164A}"/>
              </a:ext>
            </a:extLst>
          </p:cNvPr>
          <p:cNvSpPr txBox="1"/>
          <p:nvPr/>
        </p:nvSpPr>
        <p:spPr>
          <a:xfrm>
            <a:off x="9330121" y="4139268"/>
            <a:ext cx="217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Q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A479792-5C02-3A37-FA15-239FC1DD2871}"/>
              </a:ext>
            </a:extLst>
          </p:cNvPr>
          <p:cNvSpPr txBox="1"/>
          <p:nvPr/>
        </p:nvSpPr>
        <p:spPr>
          <a:xfrm>
            <a:off x="9959956" y="4132478"/>
            <a:ext cx="217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V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F0C33B5-9C76-51D0-560A-DC536C07E7DC}"/>
              </a:ext>
            </a:extLst>
          </p:cNvPr>
          <p:cNvSpPr txBox="1"/>
          <p:nvPr/>
        </p:nvSpPr>
        <p:spPr>
          <a:xfrm>
            <a:off x="10504951" y="4117498"/>
            <a:ext cx="217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K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8ED4E4E-D012-70F0-F791-82115B8B9CD1}"/>
              </a:ext>
            </a:extLst>
          </p:cNvPr>
          <p:cNvSpPr txBox="1"/>
          <p:nvPr/>
        </p:nvSpPr>
        <p:spPr>
          <a:xfrm>
            <a:off x="10865007" y="4117498"/>
            <a:ext cx="217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Q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DA0AF8-A4CC-5EB7-62CE-AFA2C787080B}"/>
              </a:ext>
            </a:extLst>
          </p:cNvPr>
          <p:cNvSpPr txBox="1"/>
          <p:nvPr/>
        </p:nvSpPr>
        <p:spPr>
          <a:xfrm>
            <a:off x="9916412" y="2935040"/>
            <a:ext cx="217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V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494D632-6406-8B16-EFBF-FA713A10FEC3}"/>
              </a:ext>
            </a:extLst>
          </p:cNvPr>
          <p:cNvSpPr txBox="1"/>
          <p:nvPr/>
        </p:nvSpPr>
        <p:spPr>
          <a:xfrm>
            <a:off x="10461407" y="2920060"/>
            <a:ext cx="217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K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58F6C4A-D2CF-C987-8981-D66AE05F6F03}"/>
              </a:ext>
            </a:extLst>
          </p:cNvPr>
          <p:cNvSpPr txBox="1"/>
          <p:nvPr/>
        </p:nvSpPr>
        <p:spPr>
          <a:xfrm>
            <a:off x="10821463" y="2920060"/>
            <a:ext cx="217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Q</a:t>
            </a:r>
          </a:p>
        </p:txBody>
      </p:sp>
      <p:pic>
        <p:nvPicPr>
          <p:cNvPr id="18" name="Picture 17" descr="A diagram of a mathematical equation&#10;&#10;Description automatically generated">
            <a:extLst>
              <a:ext uri="{FF2B5EF4-FFF2-40B4-BE49-F238E27FC236}">
                <a16:creationId xmlns:a16="http://schemas.microsoft.com/office/drawing/2014/main" id="{12AD3A20-685E-F620-015F-B0FD37161F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439" y="4001669"/>
            <a:ext cx="5426529" cy="297081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958936F-A8EA-4E52-4632-FD719114177E}"/>
              </a:ext>
            </a:extLst>
          </p:cNvPr>
          <p:cNvSpPr txBox="1"/>
          <p:nvPr/>
        </p:nvSpPr>
        <p:spPr>
          <a:xfrm>
            <a:off x="8152926" y="3925648"/>
            <a:ext cx="217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pic>
        <p:nvPicPr>
          <p:cNvPr id="19" name="Picture 18" descr="A blue and white squares with black letters&#10;&#10;Description automatically generated">
            <a:extLst>
              <a:ext uri="{FF2B5EF4-FFF2-40B4-BE49-F238E27FC236}">
                <a16:creationId xmlns:a16="http://schemas.microsoft.com/office/drawing/2014/main" id="{E9762D3A-991E-FD37-1EF8-9C477CA099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667" y="3212743"/>
            <a:ext cx="2337698" cy="1000033"/>
          </a:xfrm>
          <a:prstGeom prst="rect">
            <a:avLst/>
          </a:prstGeom>
        </p:spPr>
      </p:pic>
      <p:pic>
        <p:nvPicPr>
          <p:cNvPr id="21" name="Picture 20" descr="A white rectangular object with black text&#10;&#10;Description automatically generated with medium confidence">
            <a:extLst>
              <a:ext uri="{FF2B5EF4-FFF2-40B4-BE49-F238E27FC236}">
                <a16:creationId xmlns:a16="http://schemas.microsoft.com/office/drawing/2014/main" id="{53D840D3-16C2-747D-DEEC-334B6425DE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03707" y="3283990"/>
            <a:ext cx="2527794" cy="928786"/>
          </a:xfrm>
          <a:prstGeom prst="rect">
            <a:avLst/>
          </a:prstGeom>
        </p:spPr>
      </p:pic>
      <p:pic>
        <p:nvPicPr>
          <p:cNvPr id="23" name="Picture 22" descr="A blue and yellow squares with black lines&#10;&#10;Description automatically generated">
            <a:extLst>
              <a:ext uri="{FF2B5EF4-FFF2-40B4-BE49-F238E27FC236}">
                <a16:creationId xmlns:a16="http://schemas.microsoft.com/office/drawing/2014/main" id="{CD9C89DB-0118-B99C-A5E0-EB72F06254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39044" y="3180673"/>
            <a:ext cx="2216724" cy="101873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4424CA7-0AC9-0B75-6FE7-3EC7DE15431A}"/>
                  </a:ext>
                </a:extLst>
              </p:cNvPr>
              <p:cNvSpPr txBox="1"/>
              <p:nvPr/>
            </p:nvSpPr>
            <p:spPr>
              <a:xfrm>
                <a:off x="4431410" y="3997080"/>
                <a:ext cx="7570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n 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4424CA7-0AC9-0B75-6FE7-3EC7DE1543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1410" y="3997080"/>
                <a:ext cx="757002" cy="369332"/>
              </a:xfrm>
              <a:prstGeom prst="rect">
                <a:avLst/>
              </a:prstGeom>
              <a:blipFill>
                <a:blip r:embed="rId7"/>
                <a:stretch>
                  <a:fillRect l="-4918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1EC5264-82FE-B828-E309-ED3312B3AFD5}"/>
                  </a:ext>
                </a:extLst>
              </p:cNvPr>
              <p:cNvSpPr txBox="1"/>
              <p:nvPr/>
            </p:nvSpPr>
            <p:spPr>
              <a:xfrm>
                <a:off x="6855526" y="3935167"/>
                <a:ext cx="755528" cy="3907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n 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1EC5264-82FE-B828-E309-ED3312B3AF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5526" y="3935167"/>
                <a:ext cx="755528" cy="390748"/>
              </a:xfrm>
              <a:prstGeom prst="rect">
                <a:avLst/>
              </a:prstGeom>
              <a:blipFill>
                <a:blip r:embed="rId8"/>
                <a:stretch>
                  <a:fillRect l="-8333" t="-9677" b="-193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1EAE379-847A-A846-A713-21FD65CA8224}"/>
                  </a:ext>
                </a:extLst>
              </p:cNvPr>
              <p:cNvSpPr txBox="1"/>
              <p:nvPr/>
            </p:nvSpPr>
            <p:spPr>
              <a:xfrm>
                <a:off x="1854892" y="3992312"/>
                <a:ext cx="7483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n 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1EAE379-847A-A846-A713-21FD65CA82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4892" y="3992312"/>
                <a:ext cx="748346" cy="369332"/>
              </a:xfrm>
              <a:prstGeom prst="rect">
                <a:avLst/>
              </a:prstGeom>
              <a:blipFill>
                <a:blip r:embed="rId9"/>
                <a:stretch>
                  <a:fillRect l="-5000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7" name="Picture 26" descr="A black text with black letters&#10;&#10;Description automatically generated with medium confidence">
            <a:extLst>
              <a:ext uri="{FF2B5EF4-FFF2-40B4-BE49-F238E27FC236}">
                <a16:creationId xmlns:a16="http://schemas.microsoft.com/office/drawing/2014/main" id="{7033F80B-A60B-B91C-9078-F1F481C35A1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3297" y="2284648"/>
            <a:ext cx="2746983" cy="57760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0233F83-0A03-6737-F7E9-F4161E14346B}"/>
                  </a:ext>
                </a:extLst>
              </p:cNvPr>
              <p:cNvSpPr txBox="1"/>
              <p:nvPr/>
            </p:nvSpPr>
            <p:spPr>
              <a:xfrm>
                <a:off x="2750235" y="2373061"/>
                <a:ext cx="3906976" cy="6677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: ((n 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dirty="0"/>
                  <a:t>x 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 x n)) x (n 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en-US" dirty="0"/>
                  <a:t>) = n 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0233F83-0A03-6737-F7E9-F4161E1434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0235" y="2373061"/>
                <a:ext cx="3906976" cy="667747"/>
              </a:xfrm>
              <a:prstGeom prst="rect">
                <a:avLst/>
              </a:prstGeom>
              <a:blipFill>
                <a:blip r:embed="rId11"/>
                <a:stretch>
                  <a:fillRect l="-1294" t="-3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1" name="Picture 30">
            <a:extLst>
              <a:ext uri="{FF2B5EF4-FFF2-40B4-BE49-F238E27FC236}">
                <a16:creationId xmlns:a16="http://schemas.microsoft.com/office/drawing/2014/main" id="{CB8EB117-D6A5-B482-31B0-F39D2AE53DE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4107" y="1187981"/>
            <a:ext cx="2746983" cy="96588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04D2FC50-E053-E86F-3B91-E9E5E31D7B1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214719" y="1237759"/>
            <a:ext cx="2347651" cy="920386"/>
          </a:xfrm>
          <a:prstGeom prst="rect">
            <a:avLst/>
          </a:prstGeom>
        </p:spPr>
      </p:pic>
      <p:pic>
        <p:nvPicPr>
          <p:cNvPr id="35" name="Picture 34" descr="A purple square with black letters&#10;&#10;Description automatically generated">
            <a:extLst>
              <a:ext uri="{FF2B5EF4-FFF2-40B4-BE49-F238E27FC236}">
                <a16:creationId xmlns:a16="http://schemas.microsoft.com/office/drawing/2014/main" id="{C223C62B-11E6-D698-7032-2C4414FD08B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862695" y="1224538"/>
            <a:ext cx="2610499" cy="934399"/>
          </a:xfrm>
          <a:prstGeom prst="rect">
            <a:avLst/>
          </a:prstGeom>
        </p:spPr>
      </p:pic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24B6A6BB-CA70-EBC5-D2FA-50C9D2763E4F}"/>
              </a:ext>
            </a:extLst>
          </p:cNvPr>
          <p:cNvCxnSpPr/>
          <p:nvPr/>
        </p:nvCxnSpPr>
        <p:spPr>
          <a:xfrm flipH="1">
            <a:off x="6074230" y="4659086"/>
            <a:ext cx="2961151" cy="609600"/>
          </a:xfrm>
          <a:prstGeom prst="straightConnector1">
            <a:avLst/>
          </a:prstGeom>
          <a:ln w="635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FD4B7673-DC60-1A26-1E8A-6478D14EB1F4}"/>
              </a:ext>
            </a:extLst>
          </p:cNvPr>
          <p:cNvCxnSpPr>
            <a:stCxn id="2" idx="1"/>
          </p:cNvCxnSpPr>
          <p:nvPr/>
        </p:nvCxnSpPr>
        <p:spPr>
          <a:xfrm flipH="1" flipV="1">
            <a:off x="7611054" y="3935167"/>
            <a:ext cx="814016" cy="403747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36384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process&#10;&#10;Description automatically generated">
            <a:extLst>
              <a:ext uri="{FF2B5EF4-FFF2-40B4-BE49-F238E27FC236}">
                <a16:creationId xmlns:a16="http://schemas.microsoft.com/office/drawing/2014/main" id="{27D8068D-FA32-B8DE-08AA-F7F2787C50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5278" y="-8665"/>
            <a:ext cx="5127646" cy="68580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3A5AFF62-0930-06B5-7B10-33F51D14E9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0621" y="288652"/>
            <a:ext cx="9144000" cy="625748"/>
          </a:xfrm>
        </p:spPr>
        <p:txBody>
          <a:bodyPr>
            <a:normAutofit/>
          </a:bodyPr>
          <a:lstStyle/>
          <a:p>
            <a:pPr algn="l"/>
            <a:r>
              <a:rPr lang="en-US" sz="3600" dirty="0">
                <a:solidFill>
                  <a:schemeClr val="accent2">
                    <a:lumMod val="50000"/>
                  </a:schemeClr>
                </a:solidFill>
              </a:rPr>
              <a:t>Transformer: Encoder(</a:t>
            </a:r>
            <a:r>
              <a:rPr lang="en-US" sz="3600" dirty="0" err="1">
                <a:solidFill>
                  <a:schemeClr val="accent2">
                    <a:lumMod val="50000"/>
                  </a:schemeClr>
                </a:solidFill>
              </a:rPr>
              <a:t>conti</a:t>
            </a:r>
            <a:r>
              <a:rPr lang="en-US" sz="3600" dirty="0">
                <a:solidFill>
                  <a:schemeClr val="accent2">
                    <a:lumMod val="50000"/>
                  </a:schemeClr>
                </a:solidFill>
              </a:rPr>
              <a:t>.)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49B7EEB-B339-21F4-21C7-06F43722465C}"/>
              </a:ext>
            </a:extLst>
          </p:cNvPr>
          <p:cNvSpPr txBox="1"/>
          <p:nvPr/>
        </p:nvSpPr>
        <p:spPr>
          <a:xfrm>
            <a:off x="6293495" y="4107302"/>
            <a:ext cx="217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V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E6CACC1-3066-CED4-00F2-05573016553B}"/>
              </a:ext>
            </a:extLst>
          </p:cNvPr>
          <p:cNvSpPr txBox="1"/>
          <p:nvPr/>
        </p:nvSpPr>
        <p:spPr>
          <a:xfrm>
            <a:off x="6762290" y="4114094"/>
            <a:ext cx="217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K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EF9F8D8-CA67-8AF3-6D0C-D4F3163706A5}"/>
              </a:ext>
            </a:extLst>
          </p:cNvPr>
          <p:cNvSpPr txBox="1"/>
          <p:nvPr/>
        </p:nvSpPr>
        <p:spPr>
          <a:xfrm>
            <a:off x="7100574" y="4092322"/>
            <a:ext cx="217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Q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618C5AF-C3C0-8699-6BB5-E941C0F1EF52}"/>
              </a:ext>
            </a:extLst>
          </p:cNvPr>
          <p:cNvSpPr txBox="1"/>
          <p:nvPr/>
        </p:nvSpPr>
        <p:spPr>
          <a:xfrm>
            <a:off x="817075" y="1026689"/>
            <a:ext cx="66076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F3BDD61-0AA1-9E55-D50F-52E6857A487D}"/>
              </a:ext>
            </a:extLst>
          </p:cNvPr>
          <p:cNvSpPr txBox="1"/>
          <p:nvPr/>
        </p:nvSpPr>
        <p:spPr>
          <a:xfrm>
            <a:off x="7773950" y="4085528"/>
            <a:ext cx="217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V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DBA56AF-D4DC-F96F-99F7-35D4F0655661}"/>
              </a:ext>
            </a:extLst>
          </p:cNvPr>
          <p:cNvSpPr txBox="1"/>
          <p:nvPr/>
        </p:nvSpPr>
        <p:spPr>
          <a:xfrm>
            <a:off x="8242745" y="4092320"/>
            <a:ext cx="217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K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2DDAC36-A9BD-05B3-03F0-CFC84A17AFEE}"/>
              </a:ext>
            </a:extLst>
          </p:cNvPr>
          <p:cNvSpPr txBox="1"/>
          <p:nvPr/>
        </p:nvSpPr>
        <p:spPr>
          <a:xfrm>
            <a:off x="8581029" y="4070548"/>
            <a:ext cx="217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Q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9C13834-696A-A3B1-8168-CB352A04453A}"/>
              </a:ext>
            </a:extLst>
          </p:cNvPr>
          <p:cNvSpPr txBox="1"/>
          <p:nvPr/>
        </p:nvSpPr>
        <p:spPr>
          <a:xfrm>
            <a:off x="7795718" y="2909866"/>
            <a:ext cx="217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V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2362F97-3D4C-0566-98DB-6802B6C1941C}"/>
              </a:ext>
            </a:extLst>
          </p:cNvPr>
          <p:cNvSpPr txBox="1"/>
          <p:nvPr/>
        </p:nvSpPr>
        <p:spPr>
          <a:xfrm>
            <a:off x="8264513" y="2916658"/>
            <a:ext cx="217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K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1DE4C0B-FC81-1140-68BF-20068445C70C}"/>
              </a:ext>
            </a:extLst>
          </p:cNvPr>
          <p:cNvSpPr txBox="1"/>
          <p:nvPr/>
        </p:nvSpPr>
        <p:spPr>
          <a:xfrm>
            <a:off x="8602797" y="2894886"/>
            <a:ext cx="217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Q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B4DF5EB-0D2B-65A4-6D4D-48073A5C35D6}"/>
              </a:ext>
            </a:extLst>
          </p:cNvPr>
          <p:cNvSpPr txBox="1"/>
          <p:nvPr/>
        </p:nvSpPr>
        <p:spPr>
          <a:xfrm>
            <a:off x="5966923" y="3911360"/>
            <a:ext cx="217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pic>
        <p:nvPicPr>
          <p:cNvPr id="28" name="Picture 27" descr="A black arrow with black text&#10;&#10;Description automatically generated">
            <a:extLst>
              <a:ext uri="{FF2B5EF4-FFF2-40B4-BE49-F238E27FC236}">
                <a16:creationId xmlns:a16="http://schemas.microsoft.com/office/drawing/2014/main" id="{0B922387-A92A-D3F0-457F-05F703AACE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777" y="5154646"/>
            <a:ext cx="5401083" cy="1735796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1A29D946-6592-4DD0-CE06-61697B6FCAA1}"/>
              </a:ext>
            </a:extLst>
          </p:cNvPr>
          <p:cNvSpPr txBox="1"/>
          <p:nvPr/>
        </p:nvSpPr>
        <p:spPr>
          <a:xfrm>
            <a:off x="2209800" y="6308091"/>
            <a:ext cx="2162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Multi-Head: </a:t>
            </a:r>
            <a:r>
              <a:rPr lang="en-US" dirty="0" err="1"/>
              <a:t>i</a:t>
            </a:r>
            <a:r>
              <a:rPr lang="en-US" dirty="0"/>
              <a:t>=1,…,h</a:t>
            </a:r>
          </a:p>
        </p:txBody>
      </p:sp>
      <p:pic>
        <p:nvPicPr>
          <p:cNvPr id="31" name="Picture 30" descr="A graph with a rectangular object with a rectangular object with a rectangular object with a rectangular object with a rectangular object with a rectangular object with a rectangular object with a rectangular object with a rectangular object&#10;&#10;Description automatically generated">
            <a:extLst>
              <a:ext uri="{FF2B5EF4-FFF2-40B4-BE49-F238E27FC236}">
                <a16:creationId xmlns:a16="http://schemas.microsoft.com/office/drawing/2014/main" id="{5B3AD0B8-4897-4F56-0EF3-69558C62CC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866" y="2289526"/>
            <a:ext cx="4859564" cy="2964932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766BD4AA-DBD0-379D-10D1-69E57CDA559E}"/>
              </a:ext>
            </a:extLst>
          </p:cNvPr>
          <p:cNvSpPr txBox="1"/>
          <p:nvPr/>
        </p:nvSpPr>
        <p:spPr>
          <a:xfrm>
            <a:off x="6762290" y="3555607"/>
            <a:ext cx="217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Z</a:t>
            </a:r>
          </a:p>
        </p:txBody>
      </p:sp>
      <p:pic>
        <p:nvPicPr>
          <p:cNvPr id="34" name="Picture 33" descr="A diagram of a diagram&#10;&#10;Description automatically generated">
            <a:extLst>
              <a:ext uri="{FF2B5EF4-FFF2-40B4-BE49-F238E27FC236}">
                <a16:creationId xmlns:a16="http://schemas.microsoft.com/office/drawing/2014/main" id="{686D7CFD-2FE8-1B4A-06A8-FFB7A58B81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2789" y="1379374"/>
            <a:ext cx="3271157" cy="709194"/>
          </a:xfrm>
          <a:prstGeom prst="rect">
            <a:avLst/>
          </a:prstGeom>
        </p:spPr>
      </p:pic>
      <p:pic>
        <p:nvPicPr>
          <p:cNvPr id="36" name="Picture 35" descr="A close up of words&#10;&#10;Description automatically generated">
            <a:extLst>
              <a:ext uri="{FF2B5EF4-FFF2-40B4-BE49-F238E27FC236}">
                <a16:creationId xmlns:a16="http://schemas.microsoft.com/office/drawing/2014/main" id="{C81D2F05-66B2-3CC7-F346-18C7AA4FE4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58864" y="1531189"/>
            <a:ext cx="4090016" cy="743123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6B2F49BD-2411-9174-6FD9-9FB59360CDCD}"/>
              </a:ext>
            </a:extLst>
          </p:cNvPr>
          <p:cNvSpPr txBox="1"/>
          <p:nvPr/>
        </p:nvSpPr>
        <p:spPr>
          <a:xfrm>
            <a:off x="413719" y="1989483"/>
            <a:ext cx="3049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skip (or residual) connection </a:t>
            </a:r>
          </a:p>
        </p:txBody>
      </p:sp>
      <p:pic>
        <p:nvPicPr>
          <p:cNvPr id="38" name="Picture 37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002CD72B-2E0D-BFAB-C9BD-6D2390C161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88609" y="909255"/>
            <a:ext cx="3737205" cy="472400"/>
          </a:xfrm>
          <a:prstGeom prst="rect">
            <a:avLst/>
          </a:prstGeom>
        </p:spPr>
      </p:pic>
      <p:pic>
        <p:nvPicPr>
          <p:cNvPr id="40" name="Picture 39" descr="A diagram of a computer process&#10;&#10;Description automatically generated">
            <a:extLst>
              <a:ext uri="{FF2B5EF4-FFF2-40B4-BE49-F238E27FC236}">
                <a16:creationId xmlns:a16="http://schemas.microsoft.com/office/drawing/2014/main" id="{09523DEE-0FA4-D76D-7F7C-B6041AF6D42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76827" y="1588805"/>
            <a:ext cx="2108396" cy="4719286"/>
          </a:xfrm>
          <a:prstGeom prst="rect">
            <a:avLst/>
          </a:prstGeom>
        </p:spPr>
      </p:pic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D290ED35-BA05-13C8-73E8-D5870B77357D}"/>
              </a:ext>
            </a:extLst>
          </p:cNvPr>
          <p:cNvCxnSpPr/>
          <p:nvPr/>
        </p:nvCxnSpPr>
        <p:spPr>
          <a:xfrm flipH="1">
            <a:off x="4772025" y="3924939"/>
            <a:ext cx="1630327" cy="558487"/>
          </a:xfrm>
          <a:prstGeom prst="straightConnector1">
            <a:avLst/>
          </a:prstGeom>
          <a:ln w="635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17B9B61-8E47-A745-1181-2E37E0793F5C}"/>
              </a:ext>
            </a:extLst>
          </p:cNvPr>
          <p:cNvCxnSpPr/>
          <p:nvPr/>
        </p:nvCxnSpPr>
        <p:spPr>
          <a:xfrm flipH="1" flipV="1">
            <a:off x="3747141" y="2187202"/>
            <a:ext cx="2655211" cy="1415422"/>
          </a:xfrm>
          <a:prstGeom prst="straightConnector1">
            <a:avLst/>
          </a:prstGeom>
          <a:ln w="63500"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05651502-59D8-4F4B-5DDA-1DFA01E44E18}"/>
              </a:ext>
            </a:extLst>
          </p:cNvPr>
          <p:cNvSpPr/>
          <p:nvPr/>
        </p:nvSpPr>
        <p:spPr>
          <a:xfrm>
            <a:off x="9927557" y="114300"/>
            <a:ext cx="2157666" cy="6563123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8BF2F69-70C3-1270-487C-BA3CD65E3458}"/>
              </a:ext>
            </a:extLst>
          </p:cNvPr>
          <p:cNvSpPr txBox="1"/>
          <p:nvPr/>
        </p:nvSpPr>
        <p:spPr>
          <a:xfrm>
            <a:off x="10258425" y="909255"/>
            <a:ext cx="13247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Stacking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8C9D140A-8C9B-62C8-F21F-164AD51F9A5D}"/>
              </a:ext>
            </a:extLst>
          </p:cNvPr>
          <p:cNvSpPr/>
          <p:nvPr/>
        </p:nvSpPr>
        <p:spPr>
          <a:xfrm>
            <a:off x="302789" y="1370920"/>
            <a:ext cx="7446091" cy="903392"/>
          </a:xfrm>
          <a:prstGeom prst="rect">
            <a:avLst/>
          </a:prstGeom>
          <a:noFill/>
          <a:ln w="25400"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357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1687</TotalTime>
  <Words>853</Words>
  <Application>Microsoft Macintosh PowerPoint</Application>
  <PresentationFormat>Widescreen</PresentationFormat>
  <Paragraphs>156</Paragraphs>
  <Slides>26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8" baseType="lpstr">
      <vt:lpstr>CMMI10</vt:lpstr>
      <vt:lpstr>CMR10</vt:lpstr>
      <vt:lpstr>LMRoman10</vt:lpstr>
      <vt:lpstr>Nimbus Roman No9 L</vt:lpstr>
      <vt:lpstr>NimbusRomNo9L</vt:lpstr>
      <vt:lpstr>Aptos</vt:lpstr>
      <vt:lpstr>Aptos Display</vt:lpstr>
      <vt:lpstr>Arial</vt:lpstr>
      <vt:lpstr>Calibri</vt:lpstr>
      <vt:lpstr>Cambria Math</vt:lpstr>
      <vt:lpstr>Courier New</vt:lpstr>
      <vt:lpstr>Office Theme</vt:lpstr>
      <vt:lpstr>Math409</vt:lpstr>
      <vt:lpstr>Spatial Attentions: Where to pay attention?</vt:lpstr>
      <vt:lpstr>Useful Functions</vt:lpstr>
      <vt:lpstr>Single Attention Head: An example</vt:lpstr>
      <vt:lpstr>Single Head Attention : An example</vt:lpstr>
      <vt:lpstr>Head Attentions</vt:lpstr>
      <vt:lpstr>Transformer</vt:lpstr>
      <vt:lpstr>Transformer: Encoder</vt:lpstr>
      <vt:lpstr>Transformer: Encoder(conti.)</vt:lpstr>
      <vt:lpstr>Transformer: Decoder (The masked MHA)</vt:lpstr>
      <vt:lpstr>Transformer : Encoder-Decoder Transformer (Predict)</vt:lpstr>
      <vt:lpstr>Transformer : Encoder-Decoder Transformer (Predict)</vt:lpstr>
      <vt:lpstr>Transformer: Encoder-Decoder Transformer (Predict conti.)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Spatial Attentions</vt:lpstr>
      <vt:lpstr>Useful Functions</vt:lpstr>
      <vt:lpstr>Useful Functions</vt:lpstr>
      <vt:lpstr>Channel Attentions: SENet</vt:lpstr>
      <vt:lpstr>Channel Attentions</vt:lpstr>
      <vt:lpstr>Channel Attentions: SENet</vt:lpstr>
      <vt:lpstr>Channel Attentions: GSoP-Net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Shang-Huan Chiu</dc:creator>
  <cp:lastModifiedBy>Shang-Huan Chiu</cp:lastModifiedBy>
  <cp:revision>50</cp:revision>
  <dcterms:created xsi:type="dcterms:W3CDTF">2024-01-23T17:24:30Z</dcterms:created>
  <dcterms:modified xsi:type="dcterms:W3CDTF">2024-01-24T21:37:39Z</dcterms:modified>
</cp:coreProperties>
</file>